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66" r:id="rId3"/>
    <p:sldId id="260" r:id="rId4"/>
    <p:sldId id="261" r:id="rId5"/>
    <p:sldId id="263" r:id="rId6"/>
    <p:sldId id="264" r:id="rId7"/>
    <p:sldId id="265" r:id="rId8"/>
    <p:sldId id="262" r:id="rId9"/>
    <p:sldId id="267" r:id="rId10"/>
    <p:sldId id="268" r:id="rId11"/>
    <p:sldId id="269" r:id="rId12"/>
    <p:sldId id="270" r:id="rId13"/>
    <p:sldId id="271" r:id="rId14"/>
    <p:sldId id="273" r:id="rId15"/>
    <p:sldId id="274" r:id="rId16"/>
    <p:sldId id="272" r:id="rId17"/>
    <p:sldId id="275" r:id="rId18"/>
    <p:sldId id="279" r:id="rId19"/>
    <p:sldId id="276" r:id="rId20"/>
    <p:sldId id="277" r:id="rId21"/>
    <p:sldId id="278" r:id="rId22"/>
    <p:sldId id="280" r:id="rId23"/>
    <p:sldId id="25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99" d="100"/>
          <a:sy n="99" d="100"/>
        </p:scale>
        <p:origin x="-64" y="10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FA2A98-6210-4D0F-B523-44DA760EC35B}" type="datetimeFigureOut">
              <a:rPr lang="en-US" smtClean="0"/>
              <a:t>7/14/2025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2F162C-2B68-43FD-BFE5-15B4D4074620}" type="slidenum">
              <a:rPr lang="en-US" smtClean="0"/>
              <a:t>‹#›</a:t>
            </a:fld>
            <a:endParaRPr lang="en-US"/>
          </a:p>
        </p:txBody>
      </p:sp>
    </p:spTree>
    <p:extLst>
      <p:ext uri="{BB962C8B-B14F-4D97-AF65-F5344CB8AC3E}">
        <p14:creationId xmlns:p14="http://schemas.microsoft.com/office/powerpoint/2010/main" val="1717367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2F162C-2B68-43FD-BFE5-15B4D4074620}" type="slidenum">
              <a:rPr lang="en-US" smtClean="0"/>
              <a:t>6</a:t>
            </a:fld>
            <a:endParaRPr lang="en-US"/>
          </a:p>
        </p:txBody>
      </p:sp>
    </p:spTree>
    <p:extLst>
      <p:ext uri="{BB962C8B-B14F-4D97-AF65-F5344CB8AC3E}">
        <p14:creationId xmlns:p14="http://schemas.microsoft.com/office/powerpoint/2010/main" val="633753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2F162C-2B68-43FD-BFE5-15B4D4074620}" type="slidenum">
              <a:rPr lang="en-US" smtClean="0"/>
              <a:t>7</a:t>
            </a:fld>
            <a:endParaRPr lang="en-US"/>
          </a:p>
        </p:txBody>
      </p:sp>
    </p:spTree>
    <p:extLst>
      <p:ext uri="{BB962C8B-B14F-4D97-AF65-F5344CB8AC3E}">
        <p14:creationId xmlns:p14="http://schemas.microsoft.com/office/powerpoint/2010/main" val="633753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DAE9D408-A524-41D7-A43E-1D7889574A59}" type="datetimeFigureOut">
              <a:rPr lang="en-US" smtClean="0"/>
              <a:t>7/14/2025</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3C9A152-9170-45EA-8F3C-992BA9322BF2}"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E9D408-A524-41D7-A43E-1D7889574A59}"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9A152-9170-45EA-8F3C-992BA9322BF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E9D408-A524-41D7-A43E-1D7889574A59}"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9A152-9170-45EA-8F3C-992BA9322BF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E9D408-A524-41D7-A43E-1D7889574A59}"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9A152-9170-45EA-8F3C-992BA9322BF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E9D408-A524-41D7-A43E-1D7889574A59}"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9A152-9170-45EA-8F3C-992BA9322BF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DAE9D408-A524-41D7-A43E-1D7889574A59}" type="datetimeFigureOut">
              <a:rPr lang="en-US" smtClean="0"/>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C9A152-9170-45EA-8F3C-992BA9322BF2}"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AE9D408-A524-41D7-A43E-1D7889574A59}" type="datetimeFigureOut">
              <a:rPr lang="en-US" smtClean="0"/>
              <a:t>7/14/2025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C9A152-9170-45EA-8F3C-992BA9322BF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E9D408-A524-41D7-A43E-1D7889574A59}" type="datetimeFigureOut">
              <a:rPr lang="en-US" smtClean="0"/>
              <a:t>7/14/2025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C9A152-9170-45EA-8F3C-992BA9322BF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E9D408-A524-41D7-A43E-1D7889574A59}" type="datetimeFigureOut">
              <a:rPr lang="en-US" smtClean="0"/>
              <a:t>7/14/2025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C9A152-9170-45EA-8F3C-992BA9322BF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DAE9D408-A524-41D7-A43E-1D7889574A59}" type="datetimeFigureOut">
              <a:rPr lang="en-US" smtClean="0"/>
              <a:t>7/14/2025</a:t>
            </a:fld>
            <a:endParaRPr lang="en-US"/>
          </a:p>
        </p:txBody>
      </p:sp>
      <p:sp>
        <p:nvSpPr>
          <p:cNvPr id="7" name="Slide Number Placeholder 6"/>
          <p:cNvSpPr>
            <a:spLocks noGrp="1"/>
          </p:cNvSpPr>
          <p:nvPr>
            <p:ph type="sldNum" sz="quarter" idx="12"/>
          </p:nvPr>
        </p:nvSpPr>
        <p:spPr/>
        <p:txBody>
          <a:bodyPr/>
          <a:lstStyle/>
          <a:p>
            <a:fld id="{33C9A152-9170-45EA-8F3C-992BA9322BF2}"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E9D408-A524-41D7-A43E-1D7889574A59}" type="datetimeFigureOut">
              <a:rPr lang="en-US" smtClean="0"/>
              <a:t>7/14/2025</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33C9A152-9170-45EA-8F3C-992BA9322BF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DAE9D408-A524-41D7-A43E-1D7889574A59}" type="datetimeFigureOut">
              <a:rPr lang="en-US" smtClean="0"/>
              <a:t>7/14/2025</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3C9A152-9170-45EA-8F3C-992BA9322BF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28800"/>
            <a:ext cx="3657600" cy="762000"/>
          </a:xfrm>
        </p:spPr>
        <p:txBody>
          <a:bodyPr/>
          <a:lstStyle/>
          <a:p>
            <a:r>
              <a:rPr lang="en-US" dirty="0" smtClean="0">
                <a:solidFill>
                  <a:schemeClr val="tx1"/>
                </a:solidFill>
              </a:rPr>
              <a:t>BACKGROUND</a:t>
            </a:r>
            <a:endParaRPr lang="en-US" dirty="0">
              <a:solidFill>
                <a:schemeClr val="tx1"/>
              </a:solidFill>
            </a:endParaRPr>
          </a:p>
        </p:txBody>
      </p:sp>
      <p:sp>
        <p:nvSpPr>
          <p:cNvPr id="3" name="Subtitle 2"/>
          <p:cNvSpPr>
            <a:spLocks noGrp="1"/>
          </p:cNvSpPr>
          <p:nvPr>
            <p:ph type="subTitle" idx="1"/>
          </p:nvPr>
        </p:nvSpPr>
        <p:spPr>
          <a:xfrm>
            <a:off x="4724400" y="2362200"/>
            <a:ext cx="3309803" cy="2556029"/>
          </a:xfrm>
        </p:spPr>
        <p:txBody>
          <a:bodyPr>
            <a:normAutofit/>
          </a:bodyPr>
          <a:lstStyle/>
          <a:p>
            <a:pPr marL="285750" indent="-285750">
              <a:buFont typeface="Arial" pitchFamily="34" charset="0"/>
              <a:buChar char="•"/>
            </a:pPr>
            <a:r>
              <a:rPr lang="en-US" dirty="0" smtClean="0"/>
              <a:t>Capacity is built </a:t>
            </a:r>
            <a:r>
              <a:rPr lang="en-US" dirty="0"/>
              <a:t>over time by doing, adjusting and learning </a:t>
            </a:r>
            <a:endParaRPr lang="en-US" dirty="0" smtClean="0"/>
          </a:p>
          <a:p>
            <a:pPr marL="285750" indent="-285750">
              <a:buFont typeface="Arial" pitchFamily="34" charset="0"/>
              <a:buChar char="•"/>
            </a:pPr>
            <a:r>
              <a:rPr lang="en-US" dirty="0"/>
              <a:t>how maintenance is carried out in an </a:t>
            </a:r>
            <a:r>
              <a:rPr lang="en-US" dirty="0" err="1"/>
              <a:t>organised</a:t>
            </a:r>
            <a:r>
              <a:rPr lang="en-US" dirty="0"/>
              <a:t> manner, year after year. </a:t>
            </a:r>
          </a:p>
          <a:p>
            <a:pPr marL="285750" indent="-285750">
              <a:buFont typeface="Arial" pitchFamily="34" charset="0"/>
              <a:buChar char="•"/>
            </a:pPr>
            <a:endParaRPr lang="en-US"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596053" y="3048000"/>
            <a:ext cx="3657600" cy="762000"/>
          </a:xfrm>
          <a:prstGeom prst="rect">
            <a:avLst/>
          </a:prstGeom>
        </p:spPr>
        <p:txBody>
          <a:bodyPr vert="horz" lIns="91440" tIns="45720" rIns="91440" bIns="45720" rtlCol="0" anchor="b">
            <a:normAutofit fontScale="70000" lnSpcReduction="20000"/>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solidFill>
                  <a:schemeClr val="tx1"/>
                </a:solidFill>
              </a:rPr>
              <a:t>THEORISING CAPACITY</a:t>
            </a:r>
            <a:endParaRPr lang="en-US" dirty="0">
              <a:solidFill>
                <a:schemeClr val="tx1"/>
              </a:solidFill>
            </a:endParaRPr>
          </a:p>
        </p:txBody>
      </p:sp>
    </p:spTree>
    <p:extLst>
      <p:ext uri="{BB962C8B-B14F-4D97-AF65-F5344CB8AC3E}">
        <p14:creationId xmlns:p14="http://schemas.microsoft.com/office/powerpoint/2010/main" val="2675859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normAutofit fontScale="90000"/>
          </a:bodyPr>
          <a:lstStyle/>
          <a:p>
            <a:r>
              <a:rPr lang="en-US" dirty="0" smtClean="0">
                <a:solidFill>
                  <a:schemeClr val="tx1"/>
                </a:solidFill>
              </a:rPr>
              <a:t>ECONOMIC DEVELOPMENT</a:t>
            </a:r>
            <a:endParaRPr lang="en-US"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a:bodyPr>
          <a:lstStyle/>
          <a:p>
            <a:pPr lvl="0"/>
            <a:endParaRPr lang="en-US" dirty="0"/>
          </a:p>
          <a:p>
            <a:r>
              <a:rPr lang="en-US" dirty="0"/>
              <a:t>Capacity building can empower municipalities to play a more active role in promoting local economic development and job creation</a:t>
            </a:r>
            <a:endParaRPr lang="en-US"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798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lstStyle/>
          <a:p>
            <a:r>
              <a:rPr lang="en-US" dirty="0">
                <a:solidFill>
                  <a:schemeClr val="tx1"/>
                </a:solidFill>
              </a:rPr>
              <a:t>Good Governance</a:t>
            </a:r>
            <a:endParaRPr lang="en-US"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a:bodyPr>
          <a:lstStyle/>
          <a:p>
            <a:r>
              <a:rPr lang="en-US" dirty="0"/>
              <a:t>Strong institutions and leadership are crucial for ensuring accountability, transparency, and ethical conduct in municipal governance. </a:t>
            </a: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76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normAutofit fontScale="90000"/>
          </a:bodyPr>
          <a:lstStyle/>
          <a:p>
            <a:pPr lvl="0"/>
            <a:r>
              <a:rPr lang="en-US" dirty="0">
                <a:solidFill>
                  <a:schemeClr val="tx1"/>
                </a:solidFill>
              </a:rPr>
              <a:t>Sustainable Development:</a:t>
            </a:r>
            <a:endParaRPr lang="en-US"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a:bodyPr>
          <a:lstStyle/>
          <a:p>
            <a:r>
              <a:rPr lang="en-US" dirty="0" smtClean="0"/>
              <a:t>A </a:t>
            </a:r>
            <a:r>
              <a:rPr lang="en-US" dirty="0"/>
              <a:t>municipality's capacity to manage resources effectively and address environmental challenges is essential for sustainable development. </a:t>
            </a:r>
            <a:endParaRPr lang="en-US"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594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normAutofit/>
          </a:bodyPr>
          <a:lstStyle/>
          <a:p>
            <a:pPr lvl="0"/>
            <a:r>
              <a:rPr lang="en-US" sz="3200" dirty="0">
                <a:solidFill>
                  <a:schemeClr val="tx1"/>
                </a:solidFill>
              </a:rPr>
              <a:t>Meeting Constitutional Obligations:</a:t>
            </a:r>
            <a:endParaRPr lang="en-US" sz="3200"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fontScale="92500"/>
          </a:bodyPr>
          <a:lstStyle/>
          <a:p>
            <a:r>
              <a:rPr lang="en-US" dirty="0"/>
              <a:t> </a:t>
            </a:r>
          </a:p>
          <a:p>
            <a:r>
              <a:rPr lang="en-US" dirty="0"/>
              <a:t>The South African Constitution places a strong emphasis on the role of municipalities in providing democratic and accountable government, and capacity building is essential for them to fulfill these responsibilities. </a:t>
            </a: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802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4572000"/>
          </a:xfrm>
        </p:spPr>
        <p:txBody>
          <a:bodyPr>
            <a:normAutofit fontScale="90000"/>
          </a:bodyPr>
          <a:lstStyle/>
          <a:p>
            <a:pPr marL="285750" indent="-285750">
              <a:buFont typeface="Arial" pitchFamily="34" charset="0"/>
              <a:buChar char="•"/>
            </a:pPr>
            <a:r>
              <a:rPr lang="en-US" sz="1400" b="1" dirty="0" smtClean="0">
                <a:solidFill>
                  <a:schemeClr val="tx1"/>
                </a:solidFill>
              </a:rPr>
              <a:t>FUNDING OF MAINTENANCE AND REPAIR</a:t>
            </a:r>
            <a:r>
              <a:rPr lang="en-US" sz="1400" dirty="0" smtClean="0">
                <a:solidFill>
                  <a:schemeClr val="tx1"/>
                </a:solidFill>
              </a:rPr>
              <a:t/>
            </a:r>
            <a:br>
              <a:rPr lang="en-US" sz="1400" dirty="0" smtClean="0">
                <a:solidFill>
                  <a:schemeClr val="tx1"/>
                </a:solidFill>
              </a:rPr>
            </a:br>
            <a:r>
              <a:rPr lang="en-US" sz="1200" dirty="0" smtClean="0">
                <a:solidFill>
                  <a:schemeClr val="tx1"/>
                </a:solidFill>
              </a:rPr>
              <a:t/>
            </a:r>
            <a:br>
              <a:rPr lang="en-US" sz="1200" dirty="0" smtClean="0">
                <a:solidFill>
                  <a:schemeClr val="tx1"/>
                </a:solidFill>
              </a:rPr>
            </a:br>
            <a:r>
              <a:rPr lang="en-US" sz="1200" dirty="0" smtClean="0">
                <a:solidFill>
                  <a:schemeClr val="tx1"/>
                </a:solidFill>
              </a:rPr>
              <a:t/>
            </a:r>
            <a:br>
              <a:rPr lang="en-US" sz="1200" dirty="0" smtClean="0">
                <a:solidFill>
                  <a:schemeClr val="tx1"/>
                </a:solidFill>
              </a:rPr>
            </a:br>
            <a:r>
              <a:rPr lang="en-US" sz="1200" dirty="0" smtClean="0">
                <a:solidFill>
                  <a:schemeClr val="tx1"/>
                </a:solidFill>
              </a:rPr>
              <a:t>It </a:t>
            </a:r>
            <a:r>
              <a:rPr lang="en-US" sz="1200" dirty="0">
                <a:solidFill>
                  <a:schemeClr val="tx1"/>
                </a:solidFill>
              </a:rPr>
              <a:t>goes without saying that the municipal </a:t>
            </a:r>
            <a:r>
              <a:rPr lang="en-US" sz="1300" dirty="0">
                <a:solidFill>
                  <a:schemeClr val="tx1"/>
                </a:solidFill>
              </a:rPr>
              <a:t>economic framework is limited. </a:t>
            </a:r>
            <a:r>
              <a:rPr lang="en-US" sz="1300" dirty="0" smtClean="0">
                <a:solidFill>
                  <a:schemeClr val="tx1"/>
                </a:solidFill>
              </a:rPr>
              <a:t/>
            </a:r>
            <a:br>
              <a:rPr lang="en-US" sz="1300" dirty="0" smtClean="0">
                <a:solidFill>
                  <a:schemeClr val="tx1"/>
                </a:solidFill>
              </a:rPr>
            </a:br>
            <a:r>
              <a:rPr lang="en-US" sz="1300" dirty="0" smtClean="0">
                <a:solidFill>
                  <a:schemeClr val="tx1"/>
                </a:solidFill>
              </a:rPr>
              <a:t>In </a:t>
            </a:r>
            <a:r>
              <a:rPr lang="en-US" sz="1300" dirty="0">
                <a:solidFill>
                  <a:schemeClr val="tx1"/>
                </a:solidFill>
              </a:rPr>
              <a:t>the municipalities, there appears to be a tug of war between soft and hard political areas in relation to how much money is to be invested in ‘soft’ welfare systems (e.g. education and care) or ‘hard’ infrastructures. </a:t>
            </a:r>
            <a:r>
              <a:rPr lang="en-US" sz="1300" dirty="0" smtClean="0">
                <a:solidFill>
                  <a:schemeClr val="tx1"/>
                </a:solidFill>
              </a:rPr>
              <a:t/>
            </a:r>
            <a:br>
              <a:rPr lang="en-US" sz="1300" dirty="0" smtClean="0">
                <a:solidFill>
                  <a:schemeClr val="tx1"/>
                </a:solidFill>
              </a:rPr>
            </a:br>
            <a:r>
              <a:rPr lang="en-US" sz="1300" dirty="0" smtClean="0">
                <a:solidFill>
                  <a:schemeClr val="tx1"/>
                </a:solidFill>
              </a:rPr>
              <a:t/>
            </a:r>
            <a:br>
              <a:rPr lang="en-US" sz="1300" dirty="0" smtClean="0">
                <a:solidFill>
                  <a:schemeClr val="tx1"/>
                </a:solidFill>
              </a:rPr>
            </a:br>
            <a:r>
              <a:rPr lang="en-US" sz="1300" dirty="0" smtClean="0">
                <a:solidFill>
                  <a:schemeClr val="tx1"/>
                </a:solidFill>
              </a:rPr>
              <a:t>This </a:t>
            </a:r>
            <a:r>
              <a:rPr lang="en-US" sz="1300" dirty="0">
                <a:solidFill>
                  <a:schemeClr val="tx1"/>
                </a:solidFill>
              </a:rPr>
              <a:t>struggle takes place in some municipalities between different administrative sectors, rather than between political parties. </a:t>
            </a:r>
            <a:r>
              <a:rPr lang="en-US" sz="1300" dirty="0" smtClean="0">
                <a:solidFill>
                  <a:schemeClr val="tx1"/>
                </a:solidFill>
              </a:rPr>
              <a:t/>
            </a:r>
            <a:br>
              <a:rPr lang="en-US" sz="1300" dirty="0" smtClean="0">
                <a:solidFill>
                  <a:schemeClr val="tx1"/>
                </a:solidFill>
              </a:rPr>
            </a:br>
            <a:r>
              <a:rPr lang="en-US" sz="1300" dirty="0" smtClean="0">
                <a:solidFill>
                  <a:schemeClr val="tx1"/>
                </a:solidFill>
              </a:rPr>
              <a:t/>
            </a:r>
            <a:br>
              <a:rPr lang="en-US" sz="1300" dirty="0" smtClean="0">
                <a:solidFill>
                  <a:schemeClr val="tx1"/>
                </a:solidFill>
              </a:rPr>
            </a:br>
            <a:r>
              <a:rPr lang="en-US" sz="1300" dirty="0" smtClean="0">
                <a:solidFill>
                  <a:schemeClr val="tx1"/>
                </a:solidFill>
              </a:rPr>
              <a:t>The </a:t>
            </a:r>
            <a:r>
              <a:rPr lang="en-US" sz="1300" dirty="0">
                <a:solidFill>
                  <a:schemeClr val="tx1"/>
                </a:solidFill>
              </a:rPr>
              <a:t>responsibility of road maintenance is layered in multi-level governance. </a:t>
            </a:r>
            <a:br>
              <a:rPr lang="en-US" sz="1300" dirty="0">
                <a:solidFill>
                  <a:schemeClr val="tx1"/>
                </a:solidFill>
              </a:rPr>
            </a:br>
            <a:endParaRPr lang="en-US" sz="1300"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fontScale="92500" lnSpcReduction="10000"/>
          </a:bodyPr>
          <a:lstStyle/>
          <a:p>
            <a:pPr marL="285750" indent="-285750">
              <a:buFont typeface="Arial" pitchFamily="34" charset="0"/>
              <a:buChar char="•"/>
            </a:pPr>
            <a:r>
              <a:rPr lang="en-US" sz="1200" dirty="0">
                <a:solidFill>
                  <a:schemeClr val="tx1"/>
                </a:solidFill>
              </a:rPr>
              <a:t>There are ‘national’ roads and highways that are maintained by the </a:t>
            </a:r>
            <a:r>
              <a:rPr lang="en-US" sz="1200" dirty="0" err="1">
                <a:solidFill>
                  <a:schemeClr val="tx1"/>
                </a:solidFill>
              </a:rPr>
              <a:t>Sanral</a:t>
            </a:r>
            <a:r>
              <a:rPr lang="en-US" sz="1200" dirty="0">
                <a:solidFill>
                  <a:schemeClr val="tx1"/>
                </a:solidFill>
              </a:rPr>
              <a:t>. </a:t>
            </a:r>
            <a:endParaRPr lang="en-US" sz="1200" dirty="0" smtClean="0">
              <a:solidFill>
                <a:schemeClr val="tx1"/>
              </a:solidFill>
            </a:endParaRPr>
          </a:p>
          <a:p>
            <a:pPr marL="285750" indent="-285750">
              <a:buFont typeface="Arial" pitchFamily="34" charset="0"/>
              <a:buChar char="•"/>
            </a:pPr>
            <a:endParaRPr lang="en-US" sz="1200" dirty="0" smtClean="0">
              <a:solidFill>
                <a:schemeClr val="tx1"/>
              </a:solidFill>
            </a:endParaRPr>
          </a:p>
          <a:p>
            <a:pPr marL="285750" indent="-285750">
              <a:buFont typeface="Arial" pitchFamily="34" charset="0"/>
              <a:buChar char="•"/>
            </a:pPr>
            <a:r>
              <a:rPr lang="en-US" sz="1200" dirty="0" smtClean="0">
                <a:solidFill>
                  <a:schemeClr val="tx1"/>
                </a:solidFill>
              </a:rPr>
              <a:t>The </a:t>
            </a:r>
            <a:r>
              <a:rPr lang="en-US" sz="1200" dirty="0">
                <a:solidFill>
                  <a:schemeClr val="tx1"/>
                </a:solidFill>
              </a:rPr>
              <a:t>municipalities are responsible for local roads</a:t>
            </a:r>
            <a:r>
              <a:rPr lang="en-US" sz="1200" dirty="0" smtClean="0">
                <a:solidFill>
                  <a:schemeClr val="tx1"/>
                </a:solidFill>
              </a:rPr>
              <a:t>.</a:t>
            </a:r>
          </a:p>
          <a:p>
            <a:pPr marL="285750" indent="-285750">
              <a:buFont typeface="Arial" pitchFamily="34" charset="0"/>
              <a:buChar char="•"/>
            </a:pPr>
            <a:r>
              <a:rPr lang="en-US" sz="1200" dirty="0">
                <a:solidFill>
                  <a:schemeClr val="tx1"/>
                </a:solidFill>
              </a:rPr>
              <a:t/>
            </a:r>
            <a:br>
              <a:rPr lang="en-US" sz="1200" dirty="0">
                <a:solidFill>
                  <a:schemeClr val="tx1"/>
                </a:solidFill>
              </a:rPr>
            </a:br>
            <a:r>
              <a:rPr lang="en-US" sz="1200" dirty="0">
                <a:solidFill>
                  <a:schemeClr val="tx1"/>
                </a:solidFill>
              </a:rPr>
              <a:t>The municipal road network has been neglected for a long time and one obstacle for catching up on the maintenance debt is the relatively small amount of allocated financial resources. </a:t>
            </a:r>
            <a:endParaRPr lang="en-US" sz="1200" dirty="0" smtClean="0">
              <a:solidFill>
                <a:schemeClr val="tx1"/>
              </a:solidFill>
            </a:endParaRPr>
          </a:p>
          <a:p>
            <a:pPr marL="285750" indent="-285750">
              <a:buFont typeface="Arial" pitchFamily="34" charset="0"/>
              <a:buChar char="•"/>
            </a:pPr>
            <a:r>
              <a:rPr lang="en-US" sz="1200" dirty="0"/>
              <a:t>T</a:t>
            </a:r>
            <a:r>
              <a:rPr lang="en-US" sz="1200" dirty="0" smtClean="0"/>
              <a:t>he </a:t>
            </a:r>
            <a:r>
              <a:rPr lang="en-US" sz="1200" dirty="0"/>
              <a:t>budget for maintenance does not grow at the same rate as </a:t>
            </a:r>
            <a:r>
              <a:rPr lang="en-US" sz="1200" dirty="0"/>
              <a:t>t</a:t>
            </a:r>
            <a:r>
              <a:rPr lang="en-US" sz="1200" dirty="0" smtClean="0"/>
              <a:t>he </a:t>
            </a:r>
            <a:r>
              <a:rPr lang="en-US" sz="1200" dirty="0"/>
              <a:t>municipalities grow, which might lead to new maintenance debts in the future</a:t>
            </a:r>
            <a:endParaRPr lang="en-US" sz="1200"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661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828800"/>
            <a:ext cx="3313355" cy="4724400"/>
          </a:xfrm>
        </p:spPr>
        <p:txBody>
          <a:bodyPr>
            <a:normAutofit fontScale="90000"/>
          </a:bodyPr>
          <a:lstStyle/>
          <a:p>
            <a:r>
              <a:rPr lang="en-US" sz="1100" b="1" dirty="0" smtClean="0">
                <a:solidFill>
                  <a:schemeClr val="tx1"/>
                </a:solidFill>
              </a:rPr>
              <a:t>INFRASTRUCTURE OWNERSHIP AND MAINTENANCE OPERATIONS</a:t>
            </a:r>
            <a:br>
              <a:rPr lang="en-US" sz="1100" b="1" dirty="0" smtClean="0">
                <a:solidFill>
                  <a:schemeClr val="tx1"/>
                </a:solidFill>
              </a:rPr>
            </a:br>
            <a:r>
              <a:rPr lang="en-US" sz="1100" b="1" dirty="0">
                <a:solidFill>
                  <a:schemeClr val="tx1"/>
                </a:solidFill>
              </a:rPr>
              <a:t/>
            </a:r>
            <a:br>
              <a:rPr lang="en-US" sz="1100" b="1" dirty="0">
                <a:solidFill>
                  <a:schemeClr val="tx1"/>
                </a:solidFill>
              </a:rPr>
            </a:br>
            <a:r>
              <a:rPr lang="en-US" sz="1100" b="1" dirty="0" smtClean="0">
                <a:solidFill>
                  <a:schemeClr val="tx1"/>
                </a:solidFill>
              </a:rPr>
              <a:t/>
            </a:r>
            <a:br>
              <a:rPr lang="en-US" sz="1100" b="1" dirty="0" smtClean="0">
                <a:solidFill>
                  <a:schemeClr val="tx1"/>
                </a:solidFill>
              </a:rPr>
            </a:br>
            <a:r>
              <a:rPr lang="en-US" sz="1100" dirty="0" smtClean="0">
                <a:solidFill>
                  <a:schemeClr val="tx1"/>
                </a:solidFill>
              </a:rPr>
              <a:t/>
            </a:r>
            <a:br>
              <a:rPr lang="en-US" sz="1100" dirty="0" smtClean="0">
                <a:solidFill>
                  <a:schemeClr val="tx1"/>
                </a:solidFill>
              </a:rPr>
            </a:br>
            <a:r>
              <a:rPr lang="en-US" sz="1100" dirty="0">
                <a:solidFill>
                  <a:schemeClr val="tx1"/>
                </a:solidFill>
              </a:rPr>
              <a:t>All municipalities employ consultancy firms to assess the quality and possible maintenance needs of the municipal road network</a:t>
            </a:r>
            <a:r>
              <a:rPr lang="en-US" sz="1100" dirty="0" smtClean="0">
                <a:solidFill>
                  <a:schemeClr val="tx1"/>
                </a:solidFill>
              </a:rPr>
              <a:t>.</a:t>
            </a:r>
            <a:br>
              <a:rPr lang="en-US" sz="1100" dirty="0" smtClean="0">
                <a:solidFill>
                  <a:schemeClr val="tx1"/>
                </a:solidFill>
              </a:rPr>
            </a:br>
            <a:r>
              <a:rPr lang="en-US" sz="1100" dirty="0" smtClean="0">
                <a:solidFill>
                  <a:schemeClr val="tx1"/>
                </a:solidFill>
              </a:rPr>
              <a:t>These </a:t>
            </a:r>
            <a:r>
              <a:rPr lang="en-US" sz="1100" dirty="0">
                <a:solidFill>
                  <a:schemeClr val="tx1"/>
                </a:solidFill>
              </a:rPr>
              <a:t>assessments are, or can be at least, costly. </a:t>
            </a:r>
            <a:r>
              <a:rPr lang="en-US" sz="1100" dirty="0" smtClean="0">
                <a:solidFill>
                  <a:schemeClr val="tx1"/>
                </a:solidFill>
              </a:rPr>
              <a:t/>
            </a:r>
            <a:br>
              <a:rPr lang="en-US" sz="1100" dirty="0" smtClean="0">
                <a:solidFill>
                  <a:schemeClr val="tx1"/>
                </a:solidFill>
              </a:rPr>
            </a:br>
            <a:r>
              <a:rPr lang="en-US" sz="1100" dirty="0" smtClean="0">
                <a:solidFill>
                  <a:schemeClr val="tx1"/>
                </a:solidFill>
              </a:rPr>
              <a:t>Therefore</a:t>
            </a:r>
            <a:r>
              <a:rPr lang="en-US" sz="1100" dirty="0">
                <a:solidFill>
                  <a:schemeClr val="tx1"/>
                </a:solidFill>
              </a:rPr>
              <a:t>, both external and internal assessments are carried out to keep costs down</a:t>
            </a:r>
            <a:r>
              <a:rPr lang="en-US" sz="1100" dirty="0" smtClean="0">
                <a:solidFill>
                  <a:schemeClr val="tx1"/>
                </a:solidFill>
              </a:rPr>
              <a:t>.</a:t>
            </a:r>
            <a:br>
              <a:rPr lang="en-US" sz="1100" dirty="0" smtClean="0">
                <a:solidFill>
                  <a:schemeClr val="tx1"/>
                </a:solidFill>
              </a:rPr>
            </a:br>
            <a:r>
              <a:rPr lang="en-US" sz="1100" dirty="0" smtClean="0">
                <a:solidFill>
                  <a:schemeClr val="tx1"/>
                </a:solidFill>
              </a:rPr>
              <a:t>The </a:t>
            </a:r>
            <a:r>
              <a:rPr lang="en-US" sz="1100" dirty="0">
                <a:solidFill>
                  <a:schemeClr val="tx1"/>
                </a:solidFill>
              </a:rPr>
              <a:t>time intervals for doing these assessments vary between municipalities. </a:t>
            </a:r>
            <a:r>
              <a:rPr lang="en-US" sz="1100" dirty="0" smtClean="0">
                <a:solidFill>
                  <a:schemeClr val="tx1"/>
                </a:solidFill>
              </a:rPr>
              <a:t/>
            </a:r>
            <a:br>
              <a:rPr lang="en-US" sz="1100" dirty="0" smtClean="0">
                <a:solidFill>
                  <a:schemeClr val="tx1"/>
                </a:solidFill>
              </a:rPr>
            </a:br>
            <a:r>
              <a:rPr lang="en-US" sz="1100" dirty="0" smtClean="0">
                <a:solidFill>
                  <a:schemeClr val="tx1"/>
                </a:solidFill>
              </a:rPr>
              <a:t>With </a:t>
            </a:r>
            <a:r>
              <a:rPr lang="en-US" sz="1100" dirty="0">
                <a:solidFill>
                  <a:schemeClr val="tx1"/>
                </a:solidFill>
              </a:rPr>
              <a:t>this knowledge, the politicians </a:t>
            </a:r>
            <a:r>
              <a:rPr lang="en-US" sz="1100" dirty="0" err="1">
                <a:solidFill>
                  <a:schemeClr val="tx1"/>
                </a:solidFill>
              </a:rPr>
              <a:t>prioritise</a:t>
            </a:r>
            <a:r>
              <a:rPr lang="en-US" sz="1100" dirty="0">
                <a:solidFill>
                  <a:schemeClr val="tx1"/>
                </a:solidFill>
              </a:rPr>
              <a:t> and make decisions on budget allocations</a:t>
            </a:r>
            <a:r>
              <a:rPr lang="en-US" sz="1100" dirty="0" smtClean="0">
                <a:solidFill>
                  <a:schemeClr val="tx1"/>
                </a:solidFill>
              </a:rPr>
              <a:t>.</a:t>
            </a:r>
            <a:br>
              <a:rPr lang="en-US" sz="1100" dirty="0" smtClean="0">
                <a:solidFill>
                  <a:schemeClr val="tx1"/>
                </a:solidFill>
              </a:rPr>
            </a:br>
            <a:r>
              <a:rPr lang="en-US" sz="1100" dirty="0" smtClean="0">
                <a:solidFill>
                  <a:schemeClr val="tx1"/>
                </a:solidFill>
              </a:rPr>
              <a:t>In </a:t>
            </a:r>
            <a:r>
              <a:rPr lang="en-US" sz="1100" dirty="0">
                <a:solidFill>
                  <a:schemeClr val="tx1"/>
                </a:solidFill>
              </a:rPr>
              <a:t>all municipalities, maintenance of municipal roads is performed by contractors, who are awarded this through public procurement processes. </a:t>
            </a:r>
            <a:r>
              <a:rPr lang="en-US" sz="1100" dirty="0" smtClean="0">
                <a:solidFill>
                  <a:schemeClr val="tx1"/>
                </a:solidFill>
              </a:rPr>
              <a:t/>
            </a:r>
            <a:br>
              <a:rPr lang="en-US" sz="1100" dirty="0" smtClean="0">
                <a:solidFill>
                  <a:schemeClr val="tx1"/>
                </a:solidFill>
              </a:rPr>
            </a:br>
            <a:r>
              <a:rPr lang="en-US" sz="1100" dirty="0" smtClean="0">
                <a:solidFill>
                  <a:schemeClr val="tx1"/>
                </a:solidFill>
              </a:rPr>
              <a:t>The </a:t>
            </a:r>
            <a:r>
              <a:rPr lang="en-US" sz="1100" dirty="0">
                <a:solidFill>
                  <a:schemeClr val="tx1"/>
                </a:solidFill>
              </a:rPr>
              <a:t>municipalities first specify what to do and then procure these services from the market. </a:t>
            </a:r>
            <a:r>
              <a:rPr lang="en-US" sz="1100" dirty="0" smtClean="0">
                <a:solidFill>
                  <a:schemeClr val="tx1"/>
                </a:solidFill>
              </a:rPr>
              <a:t/>
            </a:r>
            <a:br>
              <a:rPr lang="en-US" sz="1100" dirty="0" smtClean="0">
                <a:solidFill>
                  <a:schemeClr val="tx1"/>
                </a:solidFill>
              </a:rPr>
            </a:br>
            <a:r>
              <a:rPr lang="en-US" sz="1100" dirty="0" smtClean="0">
                <a:solidFill>
                  <a:schemeClr val="tx1"/>
                </a:solidFill>
              </a:rPr>
              <a:t>But </a:t>
            </a:r>
            <a:r>
              <a:rPr lang="en-US" sz="1100" dirty="0">
                <a:solidFill>
                  <a:schemeClr val="tx1"/>
                </a:solidFill>
              </a:rPr>
              <a:t>competition is weak. </a:t>
            </a:r>
            <a:r>
              <a:rPr lang="en-US" sz="1100" dirty="0" smtClean="0">
                <a:solidFill>
                  <a:schemeClr val="tx1"/>
                </a:solidFill>
              </a:rPr>
              <a:t/>
            </a:r>
            <a:br>
              <a:rPr lang="en-US" sz="1100" dirty="0" smtClean="0">
                <a:solidFill>
                  <a:schemeClr val="tx1"/>
                </a:solidFill>
              </a:rPr>
            </a:br>
            <a:r>
              <a:rPr lang="en-US" sz="1100" dirty="0" smtClean="0">
                <a:solidFill>
                  <a:schemeClr val="tx1"/>
                </a:solidFill>
              </a:rPr>
              <a:t>As </a:t>
            </a:r>
            <a:r>
              <a:rPr lang="en-US" sz="1100" dirty="0">
                <a:solidFill>
                  <a:schemeClr val="tx1"/>
                </a:solidFill>
              </a:rPr>
              <a:t>the market suffers from a lack of competition, this leads to unreasonably high prices and poor quality of work. </a:t>
            </a:r>
            <a:r>
              <a:rPr lang="en-US" sz="2000" dirty="0">
                <a:solidFill>
                  <a:schemeClr val="tx1"/>
                </a:solidFill>
              </a:rPr>
              <a:t/>
            </a:r>
            <a:br>
              <a:rPr lang="en-US" sz="2000" dirty="0">
                <a:solidFill>
                  <a:schemeClr val="tx1"/>
                </a:solidFill>
              </a:rPr>
            </a:br>
            <a:endParaRPr lang="en-US" sz="2000"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fontScale="70000" lnSpcReduction="20000"/>
          </a:bodyPr>
          <a:lstStyle/>
          <a:p>
            <a:pPr marL="285750" indent="-285750">
              <a:buFont typeface="Arial" pitchFamily="34" charset="0"/>
              <a:buChar char="•"/>
            </a:pPr>
            <a:r>
              <a:rPr lang="en-US" dirty="0"/>
              <a:t>The fact that several municipalities chose to </a:t>
            </a:r>
            <a:r>
              <a:rPr lang="en-US" dirty="0" err="1"/>
              <a:t>organise</a:t>
            </a:r>
            <a:r>
              <a:rPr lang="en-US" dirty="0"/>
              <a:t> water and sewage in inter-municipal cooperation bodies means that they transfer competence from municipal administrations to these bodies. This competence involves specialist expertise and local knowledge about particular infrastructure networks. While inter-municipal cooperation gains competence in the long run, municipalities lose this and their ongoing experience of maintaining infrastructure</a:t>
            </a:r>
            <a:endParaRPr lang="en-US"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252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828800"/>
            <a:ext cx="3313355" cy="4724400"/>
          </a:xfrm>
        </p:spPr>
        <p:txBody>
          <a:bodyPr>
            <a:normAutofit/>
          </a:bodyPr>
          <a:lstStyle/>
          <a:p>
            <a:r>
              <a:rPr lang="en-US" sz="1050" b="1" dirty="0">
                <a:solidFill>
                  <a:schemeClr val="tx1"/>
                </a:solidFill>
              </a:rPr>
              <a:t>GRANTS </a:t>
            </a:r>
            <a:r>
              <a:rPr lang="en-US" sz="1050" b="1" dirty="0" smtClean="0">
                <a:solidFill>
                  <a:schemeClr val="tx1"/>
                </a:solidFill>
              </a:rPr>
              <a:t>FUNDING</a:t>
            </a:r>
            <a:br>
              <a:rPr lang="en-US" sz="1050" b="1" dirty="0" smtClean="0">
                <a:solidFill>
                  <a:schemeClr val="tx1"/>
                </a:solidFill>
              </a:rPr>
            </a:br>
            <a:r>
              <a:rPr lang="en-US" sz="1050" b="1" dirty="0">
                <a:solidFill>
                  <a:schemeClr val="tx1"/>
                </a:solidFill>
              </a:rPr>
              <a:t/>
            </a:r>
            <a:br>
              <a:rPr lang="en-US" sz="1050" b="1" dirty="0">
                <a:solidFill>
                  <a:schemeClr val="tx1"/>
                </a:solidFill>
              </a:rPr>
            </a:br>
            <a:r>
              <a:rPr lang="en-US" sz="1050" dirty="0">
                <a:solidFill>
                  <a:schemeClr val="tx1"/>
                </a:solidFill>
              </a:rPr>
              <a:t/>
            </a:r>
            <a:br>
              <a:rPr lang="en-US" sz="1050" dirty="0">
                <a:solidFill>
                  <a:schemeClr val="tx1"/>
                </a:solidFill>
              </a:rPr>
            </a:br>
            <a:r>
              <a:rPr lang="en-US" sz="1050" dirty="0">
                <a:solidFill>
                  <a:schemeClr val="tx1"/>
                </a:solidFill>
              </a:rPr>
              <a:t>The realities of climate change and the need for a climate smart as well as resilient infrastructure led to adoption of a </a:t>
            </a:r>
            <a:r>
              <a:rPr lang="en-US" sz="1050" dirty="0" err="1">
                <a:solidFill>
                  <a:schemeClr val="tx1"/>
                </a:solidFill>
              </a:rPr>
              <a:t>Programme</a:t>
            </a:r>
            <a:r>
              <a:rPr lang="en-US" sz="1050" dirty="0">
                <a:solidFill>
                  <a:schemeClr val="tx1"/>
                </a:solidFill>
              </a:rPr>
              <a:t> of Action for implementation which amongst other things involves on improving the agility of disaster responses and reconstruction, through the following strategies</a:t>
            </a:r>
            <a:r>
              <a:rPr lang="en-US" sz="1050" dirty="0" smtClean="0">
                <a:solidFill>
                  <a:schemeClr val="tx1"/>
                </a:solidFill>
              </a:rPr>
              <a:t>:</a:t>
            </a:r>
            <a:br>
              <a:rPr lang="en-US" sz="1050" dirty="0" smtClean="0">
                <a:solidFill>
                  <a:schemeClr val="tx1"/>
                </a:solidFill>
              </a:rPr>
            </a:br>
            <a:r>
              <a:rPr lang="en-US" sz="1050" dirty="0">
                <a:solidFill>
                  <a:schemeClr val="tx1"/>
                </a:solidFill>
              </a:rPr>
              <a:t/>
            </a:r>
            <a:br>
              <a:rPr lang="en-US" sz="1050" dirty="0">
                <a:solidFill>
                  <a:schemeClr val="tx1"/>
                </a:solidFill>
              </a:rPr>
            </a:br>
            <a:r>
              <a:rPr lang="en-US" sz="1050" b="1" dirty="0">
                <a:solidFill>
                  <a:schemeClr val="tx1"/>
                </a:solidFill>
              </a:rPr>
              <a:t>Contingency planning:</a:t>
            </a:r>
            <a:r>
              <a:rPr lang="en-US" sz="1050" dirty="0">
                <a:solidFill>
                  <a:schemeClr val="tx1"/>
                </a:solidFill>
              </a:rPr>
              <a:t> </a:t>
            </a:r>
            <a:r>
              <a:rPr lang="en-US" sz="1050" dirty="0" smtClean="0">
                <a:solidFill>
                  <a:schemeClr val="tx1"/>
                </a:solidFill>
              </a:rPr>
              <a:t/>
            </a:r>
            <a:br>
              <a:rPr lang="en-US" sz="1050" dirty="0" smtClean="0">
                <a:solidFill>
                  <a:schemeClr val="tx1"/>
                </a:solidFill>
              </a:rPr>
            </a:br>
            <a:r>
              <a:rPr lang="en-US" sz="1050" dirty="0" smtClean="0">
                <a:solidFill>
                  <a:schemeClr val="tx1"/>
                </a:solidFill>
              </a:rPr>
              <a:t>developing </a:t>
            </a:r>
            <a:r>
              <a:rPr lang="en-US" sz="1050" dirty="0">
                <a:solidFill>
                  <a:schemeClr val="tx1"/>
                </a:solidFill>
              </a:rPr>
              <a:t>comprehensive plans outlining roles and procedures for efficient disaster response.</a:t>
            </a:r>
            <a:br>
              <a:rPr lang="en-US" sz="1050" dirty="0">
                <a:solidFill>
                  <a:schemeClr val="tx1"/>
                </a:solidFill>
              </a:rPr>
            </a:br>
            <a:r>
              <a:rPr lang="en-US" sz="1050" b="1" dirty="0">
                <a:solidFill>
                  <a:schemeClr val="tx1"/>
                </a:solidFill>
              </a:rPr>
              <a:t>Grant Funding</a:t>
            </a:r>
            <a:r>
              <a:rPr lang="en-US" sz="1050" dirty="0">
                <a:solidFill>
                  <a:schemeClr val="tx1"/>
                </a:solidFill>
              </a:rPr>
              <a:t>: </a:t>
            </a:r>
            <a:r>
              <a:rPr lang="en-US" sz="1050" dirty="0" smtClean="0">
                <a:solidFill>
                  <a:schemeClr val="tx1"/>
                </a:solidFill>
              </a:rPr>
              <a:t/>
            </a:r>
            <a:br>
              <a:rPr lang="en-US" sz="1050" dirty="0" smtClean="0">
                <a:solidFill>
                  <a:schemeClr val="tx1"/>
                </a:solidFill>
              </a:rPr>
            </a:br>
            <a:r>
              <a:rPr lang="en-US" sz="1050" dirty="0" smtClean="0">
                <a:solidFill>
                  <a:schemeClr val="tx1"/>
                </a:solidFill>
              </a:rPr>
              <a:t>Securing </a:t>
            </a:r>
            <a:r>
              <a:rPr lang="en-US" sz="1050" dirty="0">
                <a:solidFill>
                  <a:schemeClr val="tx1"/>
                </a:solidFill>
              </a:rPr>
              <a:t>sustainable funding for disaster risk and response management activities and programs.</a:t>
            </a:r>
            <a:br>
              <a:rPr lang="en-US" sz="1050" dirty="0">
                <a:solidFill>
                  <a:schemeClr val="tx1"/>
                </a:solidFill>
              </a:rPr>
            </a:br>
            <a:r>
              <a:rPr lang="en-US" sz="1050" b="1" dirty="0">
                <a:solidFill>
                  <a:schemeClr val="tx1"/>
                </a:solidFill>
              </a:rPr>
              <a:t>Response</a:t>
            </a:r>
            <a:r>
              <a:rPr lang="en-US" sz="1050" dirty="0" smtClean="0">
                <a:solidFill>
                  <a:schemeClr val="tx1"/>
                </a:solidFill>
              </a:rPr>
              <a:t>:</a:t>
            </a:r>
            <a:br>
              <a:rPr lang="en-US" sz="1050" dirty="0" smtClean="0">
                <a:solidFill>
                  <a:schemeClr val="tx1"/>
                </a:solidFill>
              </a:rPr>
            </a:br>
            <a:r>
              <a:rPr lang="en-US" sz="1050" dirty="0" smtClean="0">
                <a:solidFill>
                  <a:schemeClr val="tx1"/>
                </a:solidFill>
              </a:rPr>
              <a:t> </a:t>
            </a:r>
            <a:r>
              <a:rPr lang="en-US" sz="1050" dirty="0">
                <a:solidFill>
                  <a:schemeClr val="tx1"/>
                </a:solidFill>
              </a:rPr>
              <a:t>Ensuring well-coordinated, timely disaster response with resource mobilization and information sharing.</a:t>
            </a:r>
            <a:br>
              <a:rPr lang="en-US" sz="1050" dirty="0">
                <a:solidFill>
                  <a:schemeClr val="tx1"/>
                </a:solidFill>
              </a:rPr>
            </a:br>
            <a:r>
              <a:rPr lang="en-US" sz="1050" b="1" dirty="0">
                <a:solidFill>
                  <a:schemeClr val="tx1"/>
                </a:solidFill>
              </a:rPr>
              <a:t>Recovery</a:t>
            </a:r>
            <a:r>
              <a:rPr lang="en-US" sz="1050" dirty="0">
                <a:solidFill>
                  <a:schemeClr val="tx1"/>
                </a:solidFill>
              </a:rPr>
              <a:t>: </a:t>
            </a:r>
            <a:r>
              <a:rPr lang="en-US" sz="1050" dirty="0" smtClean="0">
                <a:solidFill>
                  <a:schemeClr val="tx1"/>
                </a:solidFill>
              </a:rPr>
              <a:t/>
            </a:r>
            <a:br>
              <a:rPr lang="en-US" sz="1050" dirty="0" smtClean="0">
                <a:solidFill>
                  <a:schemeClr val="tx1"/>
                </a:solidFill>
              </a:rPr>
            </a:br>
            <a:r>
              <a:rPr lang="en-US" sz="1050" dirty="0" smtClean="0">
                <a:solidFill>
                  <a:schemeClr val="tx1"/>
                </a:solidFill>
              </a:rPr>
              <a:t>Restoring </a:t>
            </a:r>
            <a:r>
              <a:rPr lang="en-US" sz="1050" dirty="0">
                <a:solidFill>
                  <a:schemeClr val="tx1"/>
                </a:solidFill>
              </a:rPr>
              <a:t>disaster-affected communities through short-term and long-term rebuilding and vulnerability reduction efforts.</a:t>
            </a:r>
            <a:br>
              <a:rPr lang="en-US" sz="1050" dirty="0">
                <a:solidFill>
                  <a:schemeClr val="tx1"/>
                </a:solidFill>
              </a:rPr>
            </a:br>
            <a:r>
              <a:rPr lang="en-US" sz="2000" dirty="0">
                <a:solidFill>
                  <a:schemeClr val="tx1"/>
                </a:solidFill>
              </a:rPr>
              <a:t/>
            </a:r>
            <a:br>
              <a:rPr lang="en-US" sz="2000" dirty="0">
                <a:solidFill>
                  <a:schemeClr val="tx1"/>
                </a:solidFill>
              </a:rPr>
            </a:br>
            <a:endParaRPr lang="en-US" sz="2000" dirty="0">
              <a:solidFill>
                <a:schemeClr val="tx1"/>
              </a:solidFill>
            </a:endParaRPr>
          </a:p>
        </p:txBody>
      </p:sp>
      <p:sp>
        <p:nvSpPr>
          <p:cNvPr id="3" name="Subtitle 2"/>
          <p:cNvSpPr>
            <a:spLocks noGrp="1"/>
          </p:cNvSpPr>
          <p:nvPr>
            <p:ph type="subTitle" idx="1"/>
          </p:nvPr>
        </p:nvSpPr>
        <p:spPr>
          <a:xfrm>
            <a:off x="4572000" y="2362200"/>
            <a:ext cx="3462203" cy="3429000"/>
          </a:xfrm>
        </p:spPr>
        <p:txBody>
          <a:bodyPr>
            <a:normAutofit lnSpcReduction="10000"/>
          </a:bodyPr>
          <a:lstStyle/>
          <a:p>
            <a:pPr marL="285750" indent="-285750">
              <a:buFont typeface="Arial" pitchFamily="34" charset="0"/>
              <a:buChar char="•"/>
            </a:pPr>
            <a:r>
              <a:rPr lang="en-US" sz="1200" b="1" dirty="0"/>
              <a:t>The Municipal Infrastructure Grant (MIG)</a:t>
            </a:r>
            <a:r>
              <a:rPr lang="en-US" sz="1200" dirty="0"/>
              <a:t> </a:t>
            </a:r>
            <a:endParaRPr lang="en-US" sz="1200" dirty="0" smtClean="0"/>
          </a:p>
          <a:p>
            <a:pPr marL="285750" indent="-285750">
              <a:buFont typeface="Arial" pitchFamily="34" charset="0"/>
              <a:buChar char="•"/>
            </a:pPr>
            <a:r>
              <a:rPr lang="en-US" sz="1200" dirty="0" smtClean="0"/>
              <a:t>provides </a:t>
            </a:r>
            <a:r>
              <a:rPr lang="en-US" sz="1200" dirty="0"/>
              <a:t>capital finance to 217 municipalities to implement infrastructure-related projects to ensure basic service delivery to poor households in the areas of water, sanitation, roads and community facilities</a:t>
            </a:r>
            <a:r>
              <a:rPr lang="en-US" sz="1200" dirty="0" smtClean="0"/>
              <a:t>.</a:t>
            </a:r>
          </a:p>
          <a:p>
            <a:pPr marL="285750" indent="-285750">
              <a:buFont typeface="Arial" pitchFamily="34" charset="0"/>
              <a:buChar char="•"/>
            </a:pPr>
            <a:r>
              <a:rPr lang="en-US" sz="1200" b="1" dirty="0"/>
              <a:t>The Integrated Urban Development Grant (IUDG)</a:t>
            </a:r>
            <a:r>
              <a:rPr lang="en-US" sz="1200" dirty="0"/>
              <a:t> </a:t>
            </a:r>
            <a:endParaRPr lang="en-US" sz="1200" dirty="0" smtClean="0"/>
          </a:p>
          <a:p>
            <a:pPr marL="285750" indent="-285750">
              <a:buFont typeface="Arial" pitchFamily="34" charset="0"/>
              <a:buChar char="•"/>
            </a:pPr>
            <a:r>
              <a:rPr lang="en-US" sz="1200" dirty="0" smtClean="0"/>
              <a:t>is</a:t>
            </a:r>
            <a:r>
              <a:rPr lang="en-US" sz="1200" dirty="0"/>
              <a:t>, firstly, to provide funding for public investment in infrastructure for the poor and, secondly, to promote increased access to municipal own sources of capital finance in order to increase funding for public investment in economic infrastructure</a:t>
            </a:r>
            <a:endParaRPr lang="en-US" sz="1200"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547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828800"/>
            <a:ext cx="3313355" cy="4724400"/>
          </a:xfrm>
        </p:spPr>
        <p:txBody>
          <a:bodyPr>
            <a:normAutofit/>
          </a:bodyPr>
          <a:lstStyle/>
          <a:p>
            <a:r>
              <a:rPr lang="en-US" sz="1600" b="1" dirty="0" smtClean="0">
                <a:solidFill>
                  <a:schemeClr val="tx1"/>
                </a:solidFill>
              </a:rPr>
              <a:t>PROPOSAL</a:t>
            </a:r>
            <a:r>
              <a:rPr lang="en-US" sz="1200" b="1" dirty="0" smtClean="0">
                <a:solidFill>
                  <a:schemeClr val="tx1"/>
                </a:solidFill>
              </a:rPr>
              <a:t/>
            </a:r>
            <a:br>
              <a:rPr lang="en-US" sz="1200" b="1" dirty="0" smtClean="0">
                <a:solidFill>
                  <a:schemeClr val="tx1"/>
                </a:solidFill>
              </a:rPr>
            </a:br>
            <a:r>
              <a:rPr lang="en-US" sz="1200" dirty="0">
                <a:solidFill>
                  <a:schemeClr val="tx1"/>
                </a:solidFill>
              </a:rPr>
              <a:t/>
            </a:r>
            <a:br>
              <a:rPr lang="en-US" sz="1200" dirty="0">
                <a:solidFill>
                  <a:schemeClr val="tx1"/>
                </a:solidFill>
              </a:rPr>
            </a:br>
            <a:r>
              <a:rPr lang="en-US" sz="1200" b="1" dirty="0">
                <a:solidFill>
                  <a:schemeClr val="tx1"/>
                </a:solidFill>
              </a:rPr>
              <a:t>Political</a:t>
            </a:r>
            <a:r>
              <a:rPr lang="en-US" sz="1200" dirty="0">
                <a:solidFill>
                  <a:schemeClr val="tx1"/>
                </a:solidFill>
              </a:rPr>
              <a:t/>
            </a:r>
            <a:br>
              <a:rPr lang="en-US" sz="1200" dirty="0">
                <a:solidFill>
                  <a:schemeClr val="tx1"/>
                </a:solidFill>
              </a:rPr>
            </a:br>
            <a:r>
              <a:rPr lang="en-US" sz="1200" dirty="0" err="1">
                <a:solidFill>
                  <a:schemeClr val="tx1"/>
                </a:solidFill>
              </a:rPr>
              <a:t>Political</a:t>
            </a:r>
            <a:r>
              <a:rPr lang="en-US" sz="1200" dirty="0">
                <a:solidFill>
                  <a:schemeClr val="tx1"/>
                </a:solidFill>
              </a:rPr>
              <a:t> Office must account to its community through sector consultation and IDP. This consultation meeting must take not less than 4 hours. The stakeholders must decide what kind of government they want to see not the other way round</a:t>
            </a:r>
            <a:r>
              <a:rPr lang="en-US" sz="1200" dirty="0" smtClean="0">
                <a:solidFill>
                  <a:schemeClr val="tx1"/>
                </a:solidFill>
              </a:rPr>
              <a:t>.</a:t>
            </a:r>
            <a:br>
              <a:rPr lang="en-US" sz="1200" dirty="0" smtClean="0">
                <a:solidFill>
                  <a:schemeClr val="tx1"/>
                </a:solidFill>
              </a:rPr>
            </a:br>
            <a:r>
              <a:rPr lang="en-US" sz="1200" dirty="0">
                <a:solidFill>
                  <a:schemeClr val="tx1"/>
                </a:solidFill>
              </a:rPr>
              <a:t/>
            </a:r>
            <a:br>
              <a:rPr lang="en-US" sz="1200" dirty="0">
                <a:solidFill>
                  <a:schemeClr val="tx1"/>
                </a:solidFill>
              </a:rPr>
            </a:br>
            <a:r>
              <a:rPr lang="en-US" sz="1200" b="1" dirty="0">
                <a:solidFill>
                  <a:schemeClr val="tx1"/>
                </a:solidFill>
              </a:rPr>
              <a:t>Administration</a:t>
            </a:r>
            <a:r>
              <a:rPr lang="en-US" sz="1200" dirty="0">
                <a:solidFill>
                  <a:schemeClr val="tx1"/>
                </a:solidFill>
              </a:rPr>
              <a:t/>
            </a:r>
            <a:br>
              <a:rPr lang="en-US" sz="1200" dirty="0">
                <a:solidFill>
                  <a:schemeClr val="tx1"/>
                </a:solidFill>
              </a:rPr>
            </a:br>
            <a:r>
              <a:rPr lang="en-US" sz="1200" dirty="0">
                <a:solidFill>
                  <a:schemeClr val="tx1"/>
                </a:solidFill>
              </a:rPr>
              <a:t>Section 56 positions must not be full time but rather 5 years term renewable. Education must be promoted. </a:t>
            </a:r>
            <a:r>
              <a:rPr lang="en-US" sz="1200" dirty="0" err="1">
                <a:solidFill>
                  <a:schemeClr val="tx1"/>
                </a:solidFill>
              </a:rPr>
              <a:t>Labour</a:t>
            </a:r>
            <a:r>
              <a:rPr lang="en-US" sz="1200" dirty="0">
                <a:solidFill>
                  <a:schemeClr val="tx1"/>
                </a:solidFill>
              </a:rPr>
              <a:t> disputes must be settled on time through consultation with </a:t>
            </a:r>
            <a:r>
              <a:rPr lang="en-US" sz="1200" dirty="0" err="1">
                <a:solidFill>
                  <a:schemeClr val="tx1"/>
                </a:solidFill>
              </a:rPr>
              <a:t>labour</a:t>
            </a:r>
            <a:r>
              <a:rPr lang="en-US" sz="1200" dirty="0">
                <a:solidFill>
                  <a:schemeClr val="tx1"/>
                </a:solidFill>
              </a:rPr>
              <a:t>. The policy on recruitment, retention, training and development, succession must be put in place. Promotion must be on the basis of experience, qualification and skills. Efficiency and effectiveness are not negotiable</a:t>
            </a:r>
            <a:br>
              <a:rPr lang="en-US" sz="1200" dirty="0">
                <a:solidFill>
                  <a:schemeClr val="tx1"/>
                </a:solidFill>
              </a:rPr>
            </a:br>
            <a:endParaRPr lang="en-US" sz="1200" dirty="0">
              <a:solidFill>
                <a:schemeClr val="tx1"/>
              </a:solidFill>
            </a:endParaRPr>
          </a:p>
        </p:txBody>
      </p:sp>
      <p:sp>
        <p:nvSpPr>
          <p:cNvPr id="3" name="Subtitle 2"/>
          <p:cNvSpPr>
            <a:spLocks noGrp="1"/>
          </p:cNvSpPr>
          <p:nvPr>
            <p:ph type="subTitle" idx="1"/>
          </p:nvPr>
        </p:nvSpPr>
        <p:spPr>
          <a:xfrm>
            <a:off x="4572000" y="2362200"/>
            <a:ext cx="3462203" cy="3429000"/>
          </a:xfrm>
        </p:spPr>
        <p:txBody>
          <a:bodyPr>
            <a:normAutofit/>
          </a:bodyPr>
          <a:lstStyle/>
          <a:p>
            <a:r>
              <a:rPr lang="en-US" sz="1200" b="1" dirty="0"/>
              <a:t>Finance</a:t>
            </a:r>
            <a:endParaRPr lang="en-US" sz="1200" dirty="0"/>
          </a:p>
          <a:p>
            <a:r>
              <a:rPr lang="en-US" sz="1200" dirty="0"/>
              <a:t>Budget must be informed by community needs. Introduce cost containment measure</a:t>
            </a:r>
          </a:p>
          <a:p>
            <a:pPr marL="285750" indent="-285750">
              <a:buFont typeface="Arial" pitchFamily="34" charset="0"/>
              <a:buChar char="•"/>
            </a:pPr>
            <a:endParaRPr lang="en-US" sz="1200"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575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828800"/>
            <a:ext cx="3313355" cy="4724400"/>
          </a:xfrm>
        </p:spPr>
        <p:txBody>
          <a:bodyPr>
            <a:normAutofit/>
          </a:bodyPr>
          <a:lstStyle/>
          <a:p>
            <a:r>
              <a:rPr lang="en-US" sz="1200" b="1" dirty="0" smtClean="0">
                <a:solidFill>
                  <a:schemeClr val="tx1"/>
                </a:solidFill>
              </a:rPr>
              <a:t>Roads</a:t>
            </a:r>
            <a:br>
              <a:rPr lang="en-US" sz="1200" b="1" dirty="0" smtClean="0">
                <a:solidFill>
                  <a:schemeClr val="tx1"/>
                </a:solidFill>
              </a:rPr>
            </a:br>
            <a:r>
              <a:rPr lang="en-US" sz="1200" dirty="0">
                <a:solidFill>
                  <a:schemeClr val="tx1"/>
                </a:solidFill>
              </a:rPr>
              <a:t/>
            </a:r>
            <a:br>
              <a:rPr lang="en-US" sz="1200" dirty="0">
                <a:solidFill>
                  <a:schemeClr val="tx1"/>
                </a:solidFill>
              </a:rPr>
            </a:br>
            <a:r>
              <a:rPr lang="en-US" sz="1200" dirty="0">
                <a:solidFill>
                  <a:schemeClr val="tx1"/>
                </a:solidFill>
              </a:rPr>
              <a:t>Teams must be divided accordingly in order to manage maintenance and repair of roads. </a:t>
            </a:r>
            <a:r>
              <a:rPr lang="en-US" sz="1200" dirty="0" smtClean="0">
                <a:solidFill>
                  <a:schemeClr val="tx1"/>
                </a:solidFill>
              </a:rPr>
              <a:t/>
            </a:r>
            <a:br>
              <a:rPr lang="en-US" sz="1200" dirty="0" smtClean="0">
                <a:solidFill>
                  <a:schemeClr val="tx1"/>
                </a:solidFill>
              </a:rPr>
            </a:br>
            <a:r>
              <a:rPr lang="en-US" sz="1200" dirty="0" smtClean="0">
                <a:solidFill>
                  <a:schemeClr val="tx1"/>
                </a:solidFill>
              </a:rPr>
              <a:t>Roads </a:t>
            </a:r>
            <a:r>
              <a:rPr lang="en-US" sz="1200" dirty="0">
                <a:solidFill>
                  <a:schemeClr val="tx1"/>
                </a:solidFill>
              </a:rPr>
              <a:t>repair must be budgeted for. A no pothole policy must be adopted. </a:t>
            </a:r>
            <a:r>
              <a:rPr lang="en-US" sz="1200" dirty="0" smtClean="0">
                <a:solidFill>
                  <a:schemeClr val="tx1"/>
                </a:solidFill>
              </a:rPr>
              <a:t/>
            </a:r>
            <a:br>
              <a:rPr lang="en-US" sz="1200" dirty="0" smtClean="0">
                <a:solidFill>
                  <a:schemeClr val="tx1"/>
                </a:solidFill>
              </a:rPr>
            </a:br>
            <a:r>
              <a:rPr lang="en-US" sz="1200" dirty="0" smtClean="0">
                <a:solidFill>
                  <a:schemeClr val="tx1"/>
                </a:solidFill>
              </a:rPr>
              <a:t>Pothole </a:t>
            </a:r>
            <a:r>
              <a:rPr lang="en-US" sz="1200" dirty="0">
                <a:solidFill>
                  <a:schemeClr val="tx1"/>
                </a:solidFill>
              </a:rPr>
              <a:t>management system will be put in place where community can report a pothole and a team in that ward must respond within 24 hours</a:t>
            </a:r>
            <a:r>
              <a:rPr lang="en-US" sz="1200" dirty="0" smtClean="0">
                <a:solidFill>
                  <a:schemeClr val="tx1"/>
                </a:solidFill>
              </a:rPr>
              <a:t>.</a:t>
            </a:r>
            <a:br>
              <a:rPr lang="en-US" sz="1200" dirty="0" smtClean="0">
                <a:solidFill>
                  <a:schemeClr val="tx1"/>
                </a:solidFill>
              </a:rPr>
            </a:br>
            <a:r>
              <a:rPr lang="en-US" sz="1200" dirty="0" smtClean="0">
                <a:solidFill>
                  <a:schemeClr val="tx1"/>
                </a:solidFill>
              </a:rPr>
              <a:t> </a:t>
            </a:r>
            <a:r>
              <a:rPr lang="en-US" sz="1200" dirty="0">
                <a:solidFill>
                  <a:schemeClr val="tx1"/>
                </a:solidFill>
              </a:rPr>
              <a:t>Each ward will have a team of young people trained as pothole agent. </a:t>
            </a:r>
            <a:r>
              <a:rPr lang="en-US" sz="1200" dirty="0" smtClean="0">
                <a:solidFill>
                  <a:schemeClr val="tx1"/>
                </a:solidFill>
              </a:rPr>
              <a:t/>
            </a:r>
            <a:br>
              <a:rPr lang="en-US" sz="1200" dirty="0" smtClean="0">
                <a:solidFill>
                  <a:schemeClr val="tx1"/>
                </a:solidFill>
              </a:rPr>
            </a:br>
            <a:r>
              <a:rPr lang="en-US" sz="1200" dirty="0" smtClean="0">
                <a:solidFill>
                  <a:schemeClr val="tx1"/>
                </a:solidFill>
              </a:rPr>
              <a:t>The </a:t>
            </a:r>
            <a:r>
              <a:rPr lang="en-US" sz="1200" dirty="0">
                <a:solidFill>
                  <a:schemeClr val="tx1"/>
                </a:solidFill>
              </a:rPr>
              <a:t>system will issue a work plan to the team. </a:t>
            </a:r>
            <a:br>
              <a:rPr lang="en-US" sz="1200" dirty="0">
                <a:solidFill>
                  <a:schemeClr val="tx1"/>
                </a:solidFill>
              </a:rPr>
            </a:br>
            <a:r>
              <a:rPr lang="en-US" sz="1200" dirty="0">
                <a:solidFill>
                  <a:schemeClr val="tx1"/>
                </a:solidFill>
              </a:rPr>
              <a:t>Paving will be used to pave some roads in the township as is </a:t>
            </a:r>
            <a:r>
              <a:rPr lang="en-US" sz="1200" dirty="0" err="1">
                <a:solidFill>
                  <a:schemeClr val="tx1"/>
                </a:solidFill>
              </a:rPr>
              <a:t>labour</a:t>
            </a:r>
            <a:r>
              <a:rPr lang="en-US" sz="1200" dirty="0">
                <a:solidFill>
                  <a:schemeClr val="tx1"/>
                </a:solidFill>
              </a:rPr>
              <a:t> intense and community of that street </a:t>
            </a:r>
            <a:r>
              <a:rPr lang="en-US" sz="1200" dirty="0" smtClean="0">
                <a:solidFill>
                  <a:schemeClr val="tx1"/>
                </a:solidFill>
              </a:rPr>
              <a:t>will </a:t>
            </a:r>
            <a:r>
              <a:rPr lang="en-US" sz="1200" dirty="0">
                <a:solidFill>
                  <a:schemeClr val="tx1"/>
                </a:solidFill>
              </a:rPr>
              <a:t>take part under the supervision of the municipality staff</a:t>
            </a:r>
            <a:r>
              <a:rPr lang="en-US" sz="1200" dirty="0" smtClean="0">
                <a:solidFill>
                  <a:schemeClr val="tx1"/>
                </a:solidFill>
              </a:rPr>
              <a:t>.</a:t>
            </a:r>
            <a:br>
              <a:rPr lang="en-US" sz="1200" dirty="0" smtClean="0">
                <a:solidFill>
                  <a:schemeClr val="tx1"/>
                </a:solidFill>
              </a:rPr>
            </a:br>
            <a:r>
              <a:rPr lang="en-US" sz="1200" dirty="0" smtClean="0">
                <a:solidFill>
                  <a:schemeClr val="tx1"/>
                </a:solidFill>
              </a:rPr>
              <a:t> </a:t>
            </a:r>
            <a:r>
              <a:rPr lang="en-US" sz="1200" dirty="0">
                <a:solidFill>
                  <a:schemeClr val="tx1"/>
                </a:solidFill>
              </a:rPr>
              <a:t>Paving factory must be introduced to produce paving bricks</a:t>
            </a:r>
            <a:br>
              <a:rPr lang="en-US" sz="1200" dirty="0">
                <a:solidFill>
                  <a:schemeClr val="tx1"/>
                </a:solidFill>
              </a:rPr>
            </a:br>
            <a:r>
              <a:rPr lang="en-US" sz="1200" dirty="0">
                <a:solidFill>
                  <a:schemeClr val="tx1"/>
                </a:solidFill>
              </a:rPr>
              <a:t>Main roads will be resealed and new roads to be constructed </a:t>
            </a:r>
            <a:br>
              <a:rPr lang="en-US" sz="1200" dirty="0">
                <a:solidFill>
                  <a:schemeClr val="tx1"/>
                </a:solidFill>
              </a:rPr>
            </a:br>
            <a:endParaRPr lang="en-US" sz="1200" dirty="0">
              <a:solidFill>
                <a:schemeClr val="tx1"/>
              </a:solidFill>
            </a:endParaRPr>
          </a:p>
        </p:txBody>
      </p:sp>
      <p:sp>
        <p:nvSpPr>
          <p:cNvPr id="3" name="Subtitle 2"/>
          <p:cNvSpPr>
            <a:spLocks noGrp="1"/>
          </p:cNvSpPr>
          <p:nvPr>
            <p:ph type="subTitle" idx="1"/>
          </p:nvPr>
        </p:nvSpPr>
        <p:spPr>
          <a:xfrm>
            <a:off x="4572000" y="2362200"/>
            <a:ext cx="3462203" cy="3429000"/>
          </a:xfrm>
        </p:spPr>
        <p:txBody>
          <a:bodyPr>
            <a:normAutofit/>
          </a:bodyPr>
          <a:lstStyle/>
          <a:p>
            <a:pPr marL="285750" indent="-285750">
              <a:buFont typeface="Arial" pitchFamily="34" charset="0"/>
              <a:buChar char="•"/>
            </a:pPr>
            <a:r>
              <a:rPr lang="en-US" sz="1200" b="1" dirty="0">
                <a:solidFill>
                  <a:schemeClr val="tx1"/>
                </a:solidFill>
              </a:rPr>
              <a:t>Storm water</a:t>
            </a:r>
            <a:br>
              <a:rPr lang="en-US" sz="1200" b="1" dirty="0">
                <a:solidFill>
                  <a:schemeClr val="tx1"/>
                </a:solidFill>
              </a:rPr>
            </a:br>
            <a:r>
              <a:rPr lang="en-US" sz="1200" dirty="0">
                <a:solidFill>
                  <a:schemeClr val="tx1"/>
                </a:solidFill>
              </a:rPr>
              <a:t/>
            </a:r>
            <a:br>
              <a:rPr lang="en-US" sz="1200" dirty="0">
                <a:solidFill>
                  <a:schemeClr val="tx1"/>
                </a:solidFill>
              </a:rPr>
            </a:br>
            <a:r>
              <a:rPr lang="en-US" sz="1200" dirty="0">
                <a:solidFill>
                  <a:schemeClr val="tx1"/>
                </a:solidFill>
              </a:rPr>
              <a:t>Each road based on the design must have storm water drainage. </a:t>
            </a:r>
            <a:br>
              <a:rPr lang="en-US" sz="1200" dirty="0">
                <a:solidFill>
                  <a:schemeClr val="tx1"/>
                </a:solidFill>
              </a:rPr>
            </a:br>
            <a:r>
              <a:rPr lang="en-US" sz="1200" dirty="0">
                <a:solidFill>
                  <a:schemeClr val="tx1"/>
                </a:solidFill>
              </a:rPr>
              <a:t>Old water drainage must be repaired.</a:t>
            </a:r>
            <a:br>
              <a:rPr lang="en-US" sz="1200" dirty="0">
                <a:solidFill>
                  <a:schemeClr val="tx1"/>
                </a:solidFill>
              </a:rPr>
            </a:br>
            <a:r>
              <a:rPr lang="en-US" sz="1200" dirty="0">
                <a:solidFill>
                  <a:schemeClr val="tx1"/>
                </a:solidFill>
              </a:rPr>
              <a:t>New roads must be constructed with working storm water. </a:t>
            </a:r>
            <a:br>
              <a:rPr lang="en-US" sz="1200" dirty="0">
                <a:solidFill>
                  <a:schemeClr val="tx1"/>
                </a:solidFill>
              </a:rPr>
            </a:br>
            <a:r>
              <a:rPr lang="en-US" sz="1200" dirty="0">
                <a:solidFill>
                  <a:schemeClr val="tx1"/>
                </a:solidFill>
              </a:rPr>
              <a:t/>
            </a:r>
            <a:br>
              <a:rPr lang="en-US" sz="1200" dirty="0">
                <a:solidFill>
                  <a:schemeClr val="tx1"/>
                </a:solidFill>
              </a:rPr>
            </a:br>
            <a:endParaRPr lang="en-US" sz="1200"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275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600200"/>
            <a:ext cx="3313355" cy="5105400"/>
          </a:xfrm>
        </p:spPr>
        <p:txBody>
          <a:bodyPr>
            <a:normAutofit fontScale="90000"/>
          </a:bodyPr>
          <a:lstStyle/>
          <a:p>
            <a:pPr marL="285750" indent="-285750">
              <a:buFont typeface="Arial" pitchFamily="34" charset="0"/>
              <a:buChar char="•"/>
            </a:pPr>
            <a:r>
              <a:rPr lang="en-US" sz="1400" b="1" dirty="0" smtClean="0">
                <a:solidFill>
                  <a:schemeClr val="tx1"/>
                </a:solidFill>
              </a:rPr>
              <a:t>Electricity</a:t>
            </a:r>
            <a:br>
              <a:rPr lang="en-US" sz="1400" b="1" dirty="0" smtClean="0">
                <a:solidFill>
                  <a:schemeClr val="tx1"/>
                </a:solidFill>
              </a:rPr>
            </a:br>
            <a:r>
              <a:rPr lang="en-US" sz="1400" dirty="0">
                <a:solidFill>
                  <a:schemeClr val="tx1"/>
                </a:solidFill>
              </a:rPr>
              <a:t/>
            </a:r>
            <a:br>
              <a:rPr lang="en-US" sz="1400" dirty="0">
                <a:solidFill>
                  <a:schemeClr val="tx1"/>
                </a:solidFill>
              </a:rPr>
            </a:br>
            <a:r>
              <a:rPr lang="en-US" sz="1300" dirty="0">
                <a:solidFill>
                  <a:schemeClr val="tx1"/>
                </a:solidFill>
              </a:rPr>
              <a:t>Municipal staff must be divided based on their skills and components of works involved in the electricity</a:t>
            </a:r>
            <a:r>
              <a:rPr lang="en-US" sz="1300" dirty="0" smtClean="0">
                <a:solidFill>
                  <a:schemeClr val="tx1"/>
                </a:solidFill>
              </a:rPr>
              <a:t>.</a:t>
            </a:r>
            <a:br>
              <a:rPr lang="en-US" sz="1300" dirty="0" smtClean="0">
                <a:solidFill>
                  <a:schemeClr val="tx1"/>
                </a:solidFill>
              </a:rPr>
            </a:br>
            <a:r>
              <a:rPr lang="en-US" sz="1300" dirty="0" smtClean="0">
                <a:solidFill>
                  <a:schemeClr val="tx1"/>
                </a:solidFill>
              </a:rPr>
              <a:t> </a:t>
            </a:r>
            <a:r>
              <a:rPr lang="en-US" sz="1300" dirty="0">
                <a:solidFill>
                  <a:schemeClr val="tx1"/>
                </a:solidFill>
              </a:rPr>
              <a:t>Each team will be compensated by young people recruited from tertiary institutions, who have passed but requires experiential learning to graduate</a:t>
            </a:r>
            <a:r>
              <a:rPr lang="en-US" sz="1300" dirty="0" smtClean="0">
                <a:solidFill>
                  <a:schemeClr val="tx1"/>
                </a:solidFill>
              </a:rPr>
              <a:t>.</a:t>
            </a:r>
            <a:br>
              <a:rPr lang="en-US" sz="1300" dirty="0" smtClean="0">
                <a:solidFill>
                  <a:schemeClr val="tx1"/>
                </a:solidFill>
              </a:rPr>
            </a:br>
            <a:r>
              <a:rPr lang="en-US" sz="1300" dirty="0" smtClean="0">
                <a:solidFill>
                  <a:schemeClr val="tx1"/>
                </a:solidFill>
              </a:rPr>
              <a:t>If </a:t>
            </a:r>
            <a:r>
              <a:rPr lang="en-US" sz="1300" dirty="0">
                <a:solidFill>
                  <a:schemeClr val="tx1"/>
                </a:solidFill>
              </a:rPr>
              <a:t>they impress then they shall be employed full time. Continuous partnership shall continue until their debt is paid off</a:t>
            </a:r>
            <a:r>
              <a:rPr lang="en-US" sz="1300" dirty="0" smtClean="0">
                <a:solidFill>
                  <a:schemeClr val="tx1"/>
                </a:solidFill>
              </a:rPr>
              <a:t>.</a:t>
            </a:r>
            <a:br>
              <a:rPr lang="en-US" sz="1300" dirty="0" smtClean="0">
                <a:solidFill>
                  <a:schemeClr val="tx1"/>
                </a:solidFill>
              </a:rPr>
            </a:br>
            <a:r>
              <a:rPr lang="en-US" sz="1300" dirty="0" smtClean="0">
                <a:solidFill>
                  <a:schemeClr val="tx1"/>
                </a:solidFill>
              </a:rPr>
              <a:t>Eskom </a:t>
            </a:r>
            <a:r>
              <a:rPr lang="en-US" sz="1300" dirty="0">
                <a:solidFill>
                  <a:schemeClr val="tx1"/>
                </a:solidFill>
              </a:rPr>
              <a:t>will be required to upgrade the electrical infrastructure meanwhile the partnership is still on. </a:t>
            </a:r>
            <a:r>
              <a:rPr lang="en-US" sz="1300" dirty="0" smtClean="0">
                <a:solidFill>
                  <a:schemeClr val="tx1"/>
                </a:solidFill>
              </a:rPr>
              <a:t/>
            </a:r>
            <a:br>
              <a:rPr lang="en-US" sz="1300" dirty="0" smtClean="0">
                <a:solidFill>
                  <a:schemeClr val="tx1"/>
                </a:solidFill>
              </a:rPr>
            </a:br>
            <a:r>
              <a:rPr lang="en-US" sz="1300" dirty="0" smtClean="0">
                <a:solidFill>
                  <a:schemeClr val="tx1"/>
                </a:solidFill>
              </a:rPr>
              <a:t>Local </a:t>
            </a:r>
            <a:r>
              <a:rPr lang="en-US" sz="1300" dirty="0">
                <a:solidFill>
                  <a:schemeClr val="tx1"/>
                </a:solidFill>
              </a:rPr>
              <a:t>business shall be engaged on their account without disrupting their business and arrangement be entered into. </a:t>
            </a:r>
            <a:r>
              <a:rPr lang="en-US" sz="1300" dirty="0" smtClean="0">
                <a:solidFill>
                  <a:schemeClr val="tx1"/>
                </a:solidFill>
              </a:rPr>
              <a:t/>
            </a:r>
            <a:br>
              <a:rPr lang="en-US" sz="1300" dirty="0" smtClean="0">
                <a:solidFill>
                  <a:schemeClr val="tx1"/>
                </a:solidFill>
              </a:rPr>
            </a:br>
            <a:r>
              <a:rPr lang="en-US" sz="1300" dirty="0" smtClean="0">
                <a:solidFill>
                  <a:schemeClr val="tx1"/>
                </a:solidFill>
              </a:rPr>
              <a:t>Each </a:t>
            </a:r>
            <a:r>
              <a:rPr lang="en-US" sz="1300" dirty="0">
                <a:solidFill>
                  <a:schemeClr val="tx1"/>
                </a:solidFill>
              </a:rPr>
              <a:t>area will have its own team and accounts will be divided into teams</a:t>
            </a:r>
            <a:br>
              <a:rPr lang="en-US" sz="1300" dirty="0">
                <a:solidFill>
                  <a:schemeClr val="tx1"/>
                </a:solidFill>
              </a:rPr>
            </a:br>
            <a:endParaRPr lang="en-US" sz="1300" dirty="0">
              <a:solidFill>
                <a:schemeClr val="tx1"/>
              </a:solidFill>
            </a:endParaRPr>
          </a:p>
        </p:txBody>
      </p:sp>
      <p:sp>
        <p:nvSpPr>
          <p:cNvPr id="3" name="Subtitle 2"/>
          <p:cNvSpPr>
            <a:spLocks noGrp="1"/>
          </p:cNvSpPr>
          <p:nvPr>
            <p:ph type="subTitle" idx="1"/>
          </p:nvPr>
        </p:nvSpPr>
        <p:spPr>
          <a:xfrm>
            <a:off x="4572000" y="2362200"/>
            <a:ext cx="3462203" cy="3429000"/>
          </a:xfrm>
        </p:spPr>
        <p:txBody>
          <a:bodyPr>
            <a:normAutofit/>
          </a:bodyPr>
          <a:lstStyle/>
          <a:p>
            <a:pPr marL="285750" indent="-285750">
              <a:buFont typeface="Arial" pitchFamily="34" charset="0"/>
              <a:buChar char="•"/>
            </a:pPr>
            <a:r>
              <a:rPr lang="en-US" sz="1400" b="1" dirty="0">
                <a:solidFill>
                  <a:schemeClr val="tx1"/>
                </a:solidFill>
              </a:rPr>
              <a:t>Water </a:t>
            </a:r>
            <a:r>
              <a:rPr lang="en-US" sz="1400" b="1" dirty="0" smtClean="0">
                <a:solidFill>
                  <a:schemeClr val="tx1"/>
                </a:solidFill>
              </a:rPr>
              <a:t>Sewerage</a:t>
            </a:r>
          </a:p>
          <a:p>
            <a:pPr marL="285750" indent="-285750">
              <a:buFont typeface="Arial" pitchFamily="34" charset="0"/>
              <a:buChar char="•"/>
            </a:pPr>
            <a:r>
              <a:rPr lang="en-US" sz="1400" dirty="0">
                <a:solidFill>
                  <a:schemeClr val="tx1"/>
                </a:solidFill>
              </a:rPr>
              <a:t/>
            </a:r>
            <a:br>
              <a:rPr lang="en-US" sz="1400" dirty="0">
                <a:solidFill>
                  <a:schemeClr val="tx1"/>
                </a:solidFill>
              </a:rPr>
            </a:br>
            <a:r>
              <a:rPr lang="en-US" sz="1200" dirty="0">
                <a:solidFill>
                  <a:schemeClr val="tx1"/>
                </a:solidFill>
              </a:rPr>
              <a:t>Continuous maintenance of sewerage system is a must and must be budgeted.</a:t>
            </a:r>
            <a:br>
              <a:rPr lang="en-US" sz="1200" dirty="0">
                <a:solidFill>
                  <a:schemeClr val="tx1"/>
                </a:solidFill>
              </a:rPr>
            </a:br>
            <a:r>
              <a:rPr lang="en-US" sz="1200" dirty="0">
                <a:solidFill>
                  <a:schemeClr val="tx1"/>
                </a:solidFill>
              </a:rPr>
              <a:t> Old infrastructure must be replaced in piece meal. </a:t>
            </a:r>
            <a:br>
              <a:rPr lang="en-US" sz="1200" dirty="0">
                <a:solidFill>
                  <a:schemeClr val="tx1"/>
                </a:solidFill>
              </a:rPr>
            </a:br>
            <a:r>
              <a:rPr lang="en-US" sz="1200" dirty="0">
                <a:solidFill>
                  <a:schemeClr val="tx1"/>
                </a:solidFill>
              </a:rPr>
              <a:t>Number of teams shall establish to respond to sewer leaks. </a:t>
            </a:r>
            <a:br>
              <a:rPr lang="en-US" sz="1200" dirty="0">
                <a:solidFill>
                  <a:schemeClr val="tx1"/>
                </a:solidFill>
              </a:rPr>
            </a:br>
            <a:r>
              <a:rPr lang="en-US" sz="1200" dirty="0">
                <a:solidFill>
                  <a:schemeClr val="tx1"/>
                </a:solidFill>
              </a:rPr>
              <a:t>Less utilization of private companies. </a:t>
            </a:r>
            <a:r>
              <a:rPr lang="en-US" sz="1200" dirty="0" err="1">
                <a:solidFill>
                  <a:schemeClr val="tx1"/>
                </a:solidFill>
              </a:rPr>
              <a:t>Midvaal</a:t>
            </a:r>
            <a:r>
              <a:rPr lang="en-US" sz="1200" dirty="0">
                <a:solidFill>
                  <a:schemeClr val="tx1"/>
                </a:solidFill>
              </a:rPr>
              <a:t> and </a:t>
            </a:r>
            <a:r>
              <a:rPr lang="en-US" sz="1200" dirty="0" err="1">
                <a:solidFill>
                  <a:schemeClr val="tx1"/>
                </a:solidFill>
              </a:rPr>
              <a:t>joburg</a:t>
            </a:r>
            <a:r>
              <a:rPr lang="en-US" sz="1200" dirty="0">
                <a:solidFill>
                  <a:schemeClr val="tx1"/>
                </a:solidFill>
              </a:rPr>
              <a:t> city must be billed appropriately. </a:t>
            </a:r>
            <a:br>
              <a:rPr lang="en-US" sz="1200" dirty="0">
                <a:solidFill>
                  <a:schemeClr val="tx1"/>
                </a:solidFill>
              </a:rPr>
            </a:br>
            <a:r>
              <a:rPr lang="en-US" sz="1200" dirty="0">
                <a:solidFill>
                  <a:schemeClr val="tx1"/>
                </a:solidFill>
              </a:rPr>
              <a:t/>
            </a:r>
            <a:br>
              <a:rPr lang="en-US" sz="1200" dirty="0">
                <a:solidFill>
                  <a:schemeClr val="tx1"/>
                </a:solidFill>
              </a:rPr>
            </a:br>
            <a:endParaRPr lang="en-US" sz="1200"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22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normAutofit/>
          </a:bodyPr>
          <a:lstStyle/>
          <a:p>
            <a:r>
              <a:rPr lang="en-US" sz="2000" dirty="0" err="1" smtClean="0">
                <a:solidFill>
                  <a:schemeClr val="tx1"/>
                </a:solidFill>
              </a:rPr>
              <a:t>Conceptualisation</a:t>
            </a:r>
            <a:r>
              <a:rPr lang="en-US" sz="2000" dirty="0" smtClean="0">
                <a:solidFill>
                  <a:schemeClr val="tx1"/>
                </a:solidFill>
              </a:rPr>
              <a:t> of local capacity built upon five interrelated aspects</a:t>
            </a:r>
            <a:endParaRPr lang="en-US" sz="2000" dirty="0">
              <a:solidFill>
                <a:schemeClr val="tx1"/>
              </a:solidFill>
            </a:endParaRPr>
          </a:p>
        </p:txBody>
      </p:sp>
      <p:sp>
        <p:nvSpPr>
          <p:cNvPr id="3" name="Subtitle 2"/>
          <p:cNvSpPr>
            <a:spLocks noGrp="1"/>
          </p:cNvSpPr>
          <p:nvPr>
            <p:ph type="subTitle" idx="1"/>
          </p:nvPr>
        </p:nvSpPr>
        <p:spPr>
          <a:xfrm>
            <a:off x="4724400" y="2362200"/>
            <a:ext cx="3309803" cy="2556029"/>
          </a:xfrm>
        </p:spPr>
        <p:txBody>
          <a:bodyPr>
            <a:normAutofit/>
          </a:bodyPr>
          <a:lstStyle/>
          <a:p>
            <a:pPr marL="285750" indent="-285750">
              <a:buFont typeface="Arial" pitchFamily="34" charset="0"/>
              <a:buChar char="•"/>
            </a:pPr>
            <a:r>
              <a:rPr lang="en-US" b="1" dirty="0" smtClean="0"/>
              <a:t>Individual</a:t>
            </a:r>
          </a:p>
          <a:p>
            <a:pPr marL="285750" indent="-285750">
              <a:buFont typeface="Arial" pitchFamily="34" charset="0"/>
              <a:buChar char="•"/>
            </a:pPr>
            <a:r>
              <a:rPr lang="en-US" b="1" dirty="0" smtClean="0"/>
              <a:t>Technical</a:t>
            </a:r>
            <a:r>
              <a:rPr lang="en-US" dirty="0"/>
              <a:t>, </a:t>
            </a:r>
            <a:endParaRPr lang="en-US" dirty="0" smtClean="0"/>
          </a:p>
          <a:p>
            <a:pPr marL="285750" indent="-285750">
              <a:buFont typeface="Arial" pitchFamily="34" charset="0"/>
              <a:buChar char="•"/>
            </a:pPr>
            <a:r>
              <a:rPr lang="en-US" b="1" dirty="0" smtClean="0"/>
              <a:t>Financial</a:t>
            </a:r>
            <a:r>
              <a:rPr lang="en-US" b="1" dirty="0"/>
              <a:t>, </a:t>
            </a:r>
            <a:endParaRPr lang="en-US" b="1" dirty="0" smtClean="0"/>
          </a:p>
          <a:p>
            <a:pPr marL="285750" indent="-285750">
              <a:buFont typeface="Arial" pitchFamily="34" charset="0"/>
              <a:buChar char="•"/>
            </a:pPr>
            <a:r>
              <a:rPr lang="en-US" b="1" dirty="0" smtClean="0"/>
              <a:t>Institutional</a:t>
            </a:r>
            <a:r>
              <a:rPr lang="en-US" b="1" dirty="0"/>
              <a:t>, </a:t>
            </a:r>
            <a:endParaRPr lang="en-US" b="1" dirty="0" smtClean="0"/>
          </a:p>
          <a:p>
            <a:pPr marL="285750" indent="-285750">
              <a:buFont typeface="Arial" pitchFamily="34" charset="0"/>
              <a:buChar char="•"/>
            </a:pPr>
            <a:r>
              <a:rPr lang="en-US" b="1" dirty="0" smtClean="0"/>
              <a:t>Political </a:t>
            </a:r>
            <a:r>
              <a:rPr lang="en-US" b="1" dirty="0"/>
              <a:t>and </a:t>
            </a:r>
            <a:endParaRPr lang="en-US" b="1" dirty="0" smtClean="0"/>
          </a:p>
          <a:p>
            <a:pPr marL="285750" indent="-285750">
              <a:buFont typeface="Arial" pitchFamily="34" charset="0"/>
              <a:buChar char="•"/>
            </a:pPr>
            <a:r>
              <a:rPr lang="en-US" b="1" dirty="0" smtClean="0"/>
              <a:t>Social </a:t>
            </a:r>
            <a:r>
              <a:rPr lang="en-US" b="1" dirty="0"/>
              <a:t>Capacity</a:t>
            </a:r>
            <a:endParaRPr lang="en-US"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885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828800"/>
            <a:ext cx="3313355" cy="4724400"/>
          </a:xfrm>
        </p:spPr>
        <p:txBody>
          <a:bodyPr>
            <a:normAutofit/>
          </a:bodyPr>
          <a:lstStyle/>
          <a:p>
            <a:r>
              <a:rPr lang="en-US" sz="1200" b="1" dirty="0" smtClean="0">
                <a:solidFill>
                  <a:schemeClr val="tx1"/>
                </a:solidFill>
              </a:rPr>
              <a:t>Water</a:t>
            </a:r>
            <a:br>
              <a:rPr lang="en-US" sz="1200" b="1" dirty="0" smtClean="0">
                <a:solidFill>
                  <a:schemeClr val="tx1"/>
                </a:solidFill>
              </a:rPr>
            </a:br>
            <a:r>
              <a:rPr lang="en-US" sz="1200" b="1" dirty="0">
                <a:solidFill>
                  <a:schemeClr val="tx1"/>
                </a:solidFill>
              </a:rPr>
              <a:t/>
            </a:r>
            <a:br>
              <a:rPr lang="en-US" sz="1200" b="1" dirty="0">
                <a:solidFill>
                  <a:schemeClr val="tx1"/>
                </a:solidFill>
              </a:rPr>
            </a:br>
            <a:r>
              <a:rPr lang="en-US" sz="1200" dirty="0" smtClean="0">
                <a:solidFill>
                  <a:schemeClr val="tx1"/>
                </a:solidFill>
              </a:rPr>
              <a:t>Every </a:t>
            </a:r>
            <a:r>
              <a:rPr lang="en-US" sz="1200" dirty="0">
                <a:solidFill>
                  <a:schemeClr val="tx1"/>
                </a:solidFill>
              </a:rPr>
              <a:t>resident must be able to receive water on their taps. </a:t>
            </a:r>
            <a:r>
              <a:rPr lang="en-US" sz="1200" dirty="0" smtClean="0">
                <a:solidFill>
                  <a:schemeClr val="tx1"/>
                </a:solidFill>
              </a:rPr>
              <a:t/>
            </a:r>
            <a:br>
              <a:rPr lang="en-US" sz="1200" dirty="0" smtClean="0">
                <a:solidFill>
                  <a:schemeClr val="tx1"/>
                </a:solidFill>
              </a:rPr>
            </a:br>
            <a:r>
              <a:rPr lang="en-US" sz="1200" dirty="0" smtClean="0">
                <a:solidFill>
                  <a:schemeClr val="tx1"/>
                </a:solidFill>
              </a:rPr>
              <a:t>If </a:t>
            </a:r>
            <a:r>
              <a:rPr lang="en-US" sz="1200" dirty="0">
                <a:solidFill>
                  <a:schemeClr val="tx1"/>
                </a:solidFill>
              </a:rPr>
              <a:t>it means building new reservoir or putting more water pumps to push water. The issue of boreholes will be explored in other arrears</a:t>
            </a:r>
            <a:r>
              <a:rPr lang="en-US" sz="1200" dirty="0" smtClean="0">
                <a:solidFill>
                  <a:schemeClr val="tx1"/>
                </a:solidFill>
              </a:rPr>
              <a:t>.</a:t>
            </a:r>
            <a:br>
              <a:rPr lang="en-US" sz="1200" dirty="0" smtClean="0">
                <a:solidFill>
                  <a:schemeClr val="tx1"/>
                </a:solidFill>
              </a:rPr>
            </a:br>
            <a:r>
              <a:rPr lang="en-US" sz="1200" dirty="0" smtClean="0">
                <a:solidFill>
                  <a:schemeClr val="tx1"/>
                </a:solidFill>
              </a:rPr>
              <a:t>Maintenance </a:t>
            </a:r>
            <a:r>
              <a:rPr lang="en-US" sz="1200" dirty="0">
                <a:solidFill>
                  <a:schemeClr val="tx1"/>
                </a:solidFill>
              </a:rPr>
              <a:t>of reservoir by the Municipality is very key. </a:t>
            </a:r>
            <a:r>
              <a:rPr lang="en-US" sz="1200" dirty="0" smtClean="0">
                <a:solidFill>
                  <a:schemeClr val="tx1"/>
                </a:solidFill>
              </a:rPr>
              <a:t/>
            </a:r>
            <a:br>
              <a:rPr lang="en-US" sz="1200" dirty="0" smtClean="0">
                <a:solidFill>
                  <a:schemeClr val="tx1"/>
                </a:solidFill>
              </a:rPr>
            </a:br>
            <a:r>
              <a:rPr lang="en-US" sz="1200" dirty="0" smtClean="0">
                <a:solidFill>
                  <a:schemeClr val="tx1"/>
                </a:solidFill>
              </a:rPr>
              <a:t>Where </a:t>
            </a:r>
            <a:r>
              <a:rPr lang="en-US" sz="1200" dirty="0">
                <a:solidFill>
                  <a:schemeClr val="tx1"/>
                </a:solidFill>
              </a:rPr>
              <a:t>there is no water pipes, budget must be made available to construct such.</a:t>
            </a:r>
            <a:br>
              <a:rPr lang="en-US" sz="1200" dirty="0">
                <a:solidFill>
                  <a:schemeClr val="tx1"/>
                </a:solidFill>
              </a:rPr>
            </a:br>
            <a:endParaRPr lang="en-US" sz="1200" dirty="0">
              <a:solidFill>
                <a:schemeClr val="tx1"/>
              </a:solidFill>
            </a:endParaRPr>
          </a:p>
        </p:txBody>
      </p:sp>
      <p:sp>
        <p:nvSpPr>
          <p:cNvPr id="3" name="Subtitle 2"/>
          <p:cNvSpPr>
            <a:spLocks noGrp="1"/>
          </p:cNvSpPr>
          <p:nvPr>
            <p:ph type="subTitle" idx="1"/>
          </p:nvPr>
        </p:nvSpPr>
        <p:spPr>
          <a:xfrm>
            <a:off x="4572000" y="2362200"/>
            <a:ext cx="3462203" cy="3429000"/>
          </a:xfrm>
        </p:spPr>
        <p:txBody>
          <a:bodyPr>
            <a:normAutofit lnSpcReduction="10000"/>
          </a:bodyPr>
          <a:lstStyle/>
          <a:p>
            <a:r>
              <a:rPr lang="en-US" sz="1200" b="1" dirty="0"/>
              <a:t>Waste </a:t>
            </a:r>
            <a:r>
              <a:rPr lang="en-US" sz="1200" b="1" dirty="0" smtClean="0"/>
              <a:t>Removal</a:t>
            </a:r>
          </a:p>
          <a:p>
            <a:endParaRPr lang="en-US" sz="1200" dirty="0"/>
          </a:p>
          <a:p>
            <a:r>
              <a:rPr lang="en-US" sz="1200" dirty="0"/>
              <a:t>Each area must have a truck collecting waste. </a:t>
            </a:r>
            <a:endParaRPr lang="en-US" sz="1200" dirty="0" smtClean="0"/>
          </a:p>
          <a:p>
            <a:r>
              <a:rPr lang="en-US" sz="1200" dirty="0" smtClean="0"/>
              <a:t>Private </a:t>
            </a:r>
            <a:r>
              <a:rPr lang="en-US" sz="1200" dirty="0"/>
              <a:t>waste collectors shall be utilized where there is shortage and portion of waste bill will go to them. </a:t>
            </a:r>
            <a:endParaRPr lang="en-US" sz="1200" dirty="0" smtClean="0"/>
          </a:p>
          <a:p>
            <a:r>
              <a:rPr lang="en-US" sz="1200" dirty="0" smtClean="0"/>
              <a:t>Private </a:t>
            </a:r>
            <a:r>
              <a:rPr lang="en-US" sz="1200" dirty="0"/>
              <a:t>company must be secured to partner with the municipality on end to end waste management plan and management of landfills site and converting waste into gas. </a:t>
            </a:r>
            <a:endParaRPr lang="en-US" sz="1200" dirty="0" smtClean="0"/>
          </a:p>
          <a:p>
            <a:r>
              <a:rPr lang="en-US" sz="1200" dirty="0" smtClean="0"/>
              <a:t>The </a:t>
            </a:r>
            <a:r>
              <a:rPr lang="en-US" sz="1200" dirty="0"/>
              <a:t>municipality will introduce waste soldiers to maintain cleanliness in each ward and to ensure that communities don’t dumb their waste on the street. </a:t>
            </a:r>
            <a:endParaRPr lang="en-US" sz="1200" dirty="0" smtClean="0"/>
          </a:p>
          <a:p>
            <a:r>
              <a:rPr lang="en-US" sz="1200" dirty="0" smtClean="0"/>
              <a:t>All </a:t>
            </a:r>
            <a:r>
              <a:rPr lang="en-US" sz="1200" dirty="0"/>
              <a:t>land parcels will be declared no dumbing zone</a:t>
            </a:r>
            <a:endParaRPr lang="en-US" sz="1200"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117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828800"/>
            <a:ext cx="3313355" cy="4724400"/>
          </a:xfrm>
        </p:spPr>
        <p:txBody>
          <a:bodyPr>
            <a:normAutofit/>
          </a:bodyPr>
          <a:lstStyle/>
          <a:p>
            <a:r>
              <a:rPr lang="en-US" sz="1200" b="1" dirty="0" smtClean="0">
                <a:solidFill>
                  <a:schemeClr val="tx1"/>
                </a:solidFill>
              </a:rPr>
              <a:t>Cemetery</a:t>
            </a:r>
            <a:r>
              <a:rPr lang="en-US" sz="1200" dirty="0" smtClean="0">
                <a:solidFill>
                  <a:schemeClr val="tx1"/>
                </a:solidFill>
              </a:rPr>
              <a:t/>
            </a:r>
            <a:br>
              <a:rPr lang="en-US" sz="1200" dirty="0" smtClean="0">
                <a:solidFill>
                  <a:schemeClr val="tx1"/>
                </a:solidFill>
              </a:rPr>
            </a:br>
            <a:r>
              <a:rPr lang="en-US" sz="1200" dirty="0" smtClean="0">
                <a:solidFill>
                  <a:schemeClr val="tx1"/>
                </a:solidFill>
              </a:rPr>
              <a:t/>
            </a:r>
            <a:br>
              <a:rPr lang="en-US" sz="1200" dirty="0" smtClean="0">
                <a:solidFill>
                  <a:schemeClr val="tx1"/>
                </a:solidFill>
              </a:rPr>
            </a:br>
            <a:r>
              <a:rPr lang="en-US" sz="1200" dirty="0" smtClean="0">
                <a:solidFill>
                  <a:schemeClr val="tx1"/>
                </a:solidFill>
              </a:rPr>
              <a:t>Old cemeteries must be closed and maintain proper landscaping by young people who would have formed corporative. </a:t>
            </a:r>
            <a:br>
              <a:rPr lang="en-US" sz="1200" dirty="0" smtClean="0">
                <a:solidFill>
                  <a:schemeClr val="tx1"/>
                </a:solidFill>
              </a:rPr>
            </a:br>
            <a:r>
              <a:rPr lang="en-US" sz="1200" dirty="0" smtClean="0">
                <a:solidFill>
                  <a:schemeClr val="tx1"/>
                </a:solidFill>
              </a:rPr>
              <a:t>Appropriate and proper land to be sourced for cemetery purpose. Cemeteries must look like parks.</a:t>
            </a:r>
            <a:br>
              <a:rPr lang="en-US" sz="1200" dirty="0" smtClean="0">
                <a:solidFill>
                  <a:schemeClr val="tx1"/>
                </a:solidFill>
              </a:rPr>
            </a:br>
            <a:r>
              <a:rPr lang="en-US" sz="1200" dirty="0" smtClean="0">
                <a:solidFill>
                  <a:schemeClr val="tx1"/>
                </a:solidFill>
              </a:rPr>
              <a:t> Grave chips or any other advance technology to identify graves easily and to ensure no stealing of graves.</a:t>
            </a:r>
            <a:br>
              <a:rPr lang="en-US" sz="1200" dirty="0" smtClean="0">
                <a:solidFill>
                  <a:schemeClr val="tx1"/>
                </a:solidFill>
              </a:rPr>
            </a:br>
            <a:r>
              <a:rPr lang="en-US" sz="1200" dirty="0" smtClean="0">
                <a:solidFill>
                  <a:schemeClr val="tx1"/>
                </a:solidFill>
              </a:rPr>
              <a:t/>
            </a:r>
            <a:br>
              <a:rPr lang="en-US" sz="1200" dirty="0" smtClean="0">
                <a:solidFill>
                  <a:schemeClr val="tx1"/>
                </a:solidFill>
              </a:rPr>
            </a:br>
            <a:r>
              <a:rPr lang="en-US" sz="1200" b="1" dirty="0" smtClean="0">
                <a:solidFill>
                  <a:schemeClr val="tx1"/>
                </a:solidFill>
              </a:rPr>
              <a:t>Parks</a:t>
            </a:r>
            <a:r>
              <a:rPr lang="en-US" sz="1200" dirty="0" smtClean="0">
                <a:solidFill>
                  <a:schemeClr val="tx1"/>
                </a:solidFill>
              </a:rPr>
              <a:t/>
            </a:r>
            <a:br>
              <a:rPr lang="en-US" sz="1200" dirty="0" smtClean="0">
                <a:solidFill>
                  <a:schemeClr val="tx1"/>
                </a:solidFill>
              </a:rPr>
            </a:br>
            <a:r>
              <a:rPr lang="en-US" sz="1200" dirty="0">
                <a:solidFill>
                  <a:schemeClr val="tx1"/>
                </a:solidFill>
              </a:rPr>
              <a:t/>
            </a:r>
            <a:br>
              <a:rPr lang="en-US" sz="1200" dirty="0">
                <a:solidFill>
                  <a:schemeClr val="tx1"/>
                </a:solidFill>
              </a:rPr>
            </a:br>
            <a:r>
              <a:rPr lang="en-US" sz="1200" dirty="0" err="1">
                <a:solidFill>
                  <a:schemeClr val="tx1"/>
                </a:solidFill>
              </a:rPr>
              <a:t>Parks</a:t>
            </a:r>
            <a:r>
              <a:rPr lang="en-US" sz="1200" dirty="0">
                <a:solidFill>
                  <a:schemeClr val="tx1"/>
                </a:solidFill>
              </a:rPr>
              <a:t> and swimming pool must be corporatize to a private company which will take over the maintenance and split profit with the municipality</a:t>
            </a:r>
            <a:br>
              <a:rPr lang="en-US" sz="1200" dirty="0">
                <a:solidFill>
                  <a:schemeClr val="tx1"/>
                </a:solidFill>
              </a:rPr>
            </a:br>
            <a:r>
              <a:rPr lang="en-US" sz="1200" dirty="0" smtClean="0">
                <a:solidFill>
                  <a:schemeClr val="tx1"/>
                </a:solidFill>
              </a:rPr>
              <a:t/>
            </a:r>
            <a:br>
              <a:rPr lang="en-US" sz="1200" dirty="0" smtClean="0">
                <a:solidFill>
                  <a:schemeClr val="tx1"/>
                </a:solidFill>
              </a:rPr>
            </a:br>
            <a:r>
              <a:rPr lang="en-US" sz="1200" dirty="0" smtClean="0">
                <a:solidFill>
                  <a:schemeClr val="tx1"/>
                </a:solidFill>
              </a:rPr>
              <a:t/>
            </a:r>
            <a:br>
              <a:rPr lang="en-US" sz="1200" dirty="0" smtClean="0">
                <a:solidFill>
                  <a:schemeClr val="tx1"/>
                </a:solidFill>
              </a:rPr>
            </a:br>
            <a:endParaRPr lang="en-US" sz="1200" dirty="0">
              <a:solidFill>
                <a:schemeClr val="tx1"/>
              </a:solidFill>
            </a:endParaRPr>
          </a:p>
        </p:txBody>
      </p:sp>
      <p:sp>
        <p:nvSpPr>
          <p:cNvPr id="3" name="Subtitle 2"/>
          <p:cNvSpPr>
            <a:spLocks noGrp="1"/>
          </p:cNvSpPr>
          <p:nvPr>
            <p:ph type="subTitle" idx="1"/>
          </p:nvPr>
        </p:nvSpPr>
        <p:spPr>
          <a:xfrm>
            <a:off x="4572000" y="2362200"/>
            <a:ext cx="3462203" cy="3429000"/>
          </a:xfrm>
        </p:spPr>
        <p:txBody>
          <a:bodyPr>
            <a:normAutofit/>
          </a:bodyPr>
          <a:lstStyle/>
          <a:p>
            <a:r>
              <a:rPr lang="en-US" sz="1200" b="1" dirty="0" smtClean="0"/>
              <a:t>Sports</a:t>
            </a:r>
          </a:p>
          <a:p>
            <a:endParaRPr lang="en-US" sz="1200" b="1" dirty="0"/>
          </a:p>
          <a:p>
            <a:r>
              <a:rPr lang="en-US" sz="1200" dirty="0"/>
              <a:t>School sports must be supported to create and grow young people into sports. Sports competitions will be introduced</a:t>
            </a:r>
            <a:r>
              <a:rPr lang="en-US" sz="1200" dirty="0" smtClean="0"/>
              <a:t>.</a:t>
            </a:r>
          </a:p>
          <a:p>
            <a:endParaRPr lang="en-US" sz="1200" dirty="0"/>
          </a:p>
          <a:p>
            <a:r>
              <a:rPr lang="en-US" sz="1200" b="1" dirty="0" smtClean="0"/>
              <a:t>Heritag</a:t>
            </a:r>
            <a:r>
              <a:rPr lang="en-US" sz="1200" dirty="0" smtClean="0"/>
              <a:t>e</a:t>
            </a:r>
          </a:p>
          <a:p>
            <a:endParaRPr lang="en-US" sz="1200" dirty="0"/>
          </a:p>
          <a:p>
            <a:r>
              <a:rPr lang="en-US" sz="1200" dirty="0"/>
              <a:t>Organize heritage exhibition to showcase diversity of our </a:t>
            </a:r>
            <a:r>
              <a:rPr lang="en-US" sz="1200" dirty="0" err="1"/>
              <a:t>comminity</a:t>
            </a:r>
            <a:endParaRPr lang="en-US" sz="1200" dirty="0"/>
          </a:p>
          <a:p>
            <a:pPr marL="285750" indent="-285750">
              <a:buFont typeface="Arial" pitchFamily="34" charset="0"/>
              <a:buChar char="•"/>
            </a:pPr>
            <a:endParaRPr lang="en-US" sz="1200"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287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828800"/>
            <a:ext cx="3313355" cy="2971800"/>
          </a:xfrm>
        </p:spPr>
        <p:txBody>
          <a:bodyPr>
            <a:normAutofit/>
          </a:bodyPr>
          <a:lstStyle/>
          <a:p>
            <a:r>
              <a:rPr lang="en-US" sz="4000" b="1" dirty="0" smtClean="0">
                <a:solidFill>
                  <a:schemeClr val="tx1"/>
                </a:solidFill>
              </a:rPr>
              <a:t>THANK YOU</a:t>
            </a:r>
            <a:endParaRPr lang="en-US" sz="4000" b="1" dirty="0">
              <a:solidFill>
                <a:schemeClr val="tx1"/>
              </a:solidFill>
            </a:endParaRPr>
          </a:p>
        </p:txBody>
      </p:sp>
      <p:sp>
        <p:nvSpPr>
          <p:cNvPr id="3" name="Subtitle 2"/>
          <p:cNvSpPr>
            <a:spLocks noGrp="1"/>
          </p:cNvSpPr>
          <p:nvPr>
            <p:ph type="subTitle" idx="1"/>
          </p:nvPr>
        </p:nvSpPr>
        <p:spPr>
          <a:xfrm>
            <a:off x="4572000" y="2362200"/>
            <a:ext cx="3462203" cy="3429000"/>
          </a:xfrm>
        </p:spPr>
        <p:txBody>
          <a:bodyPr>
            <a:normAutofit/>
          </a:bodyPr>
          <a:lstStyle/>
          <a:p>
            <a:pPr marL="285750" indent="-285750" algn="ctr">
              <a:buFont typeface="Arial" pitchFamily="34" charset="0"/>
              <a:buChar char="•"/>
            </a:pPr>
            <a:r>
              <a:rPr lang="en-US" sz="4000" b="1" dirty="0" smtClean="0">
                <a:solidFill>
                  <a:schemeClr val="tx1"/>
                </a:solidFill>
              </a:rPr>
              <a:t>QUESTIONS </a:t>
            </a:r>
          </a:p>
          <a:p>
            <a:pPr marL="285750" indent="-285750" algn="ctr">
              <a:buFont typeface="Arial" pitchFamily="34" charset="0"/>
              <a:buChar char="•"/>
            </a:pPr>
            <a:r>
              <a:rPr lang="en-US" sz="4000" b="1" dirty="0" smtClean="0">
                <a:solidFill>
                  <a:schemeClr val="tx1"/>
                </a:solidFill>
              </a:rPr>
              <a:t>AND </a:t>
            </a:r>
          </a:p>
          <a:p>
            <a:pPr marL="285750" indent="-285750" algn="ctr">
              <a:buFont typeface="Arial" pitchFamily="34" charset="0"/>
              <a:buChar char="•"/>
            </a:pPr>
            <a:r>
              <a:rPr lang="en-US" sz="4000" b="1" dirty="0" smtClean="0">
                <a:solidFill>
                  <a:schemeClr val="tx1"/>
                </a:solidFill>
              </a:rPr>
              <a:t>ANSWERS</a:t>
            </a:r>
            <a:endParaRPr lang="en-US" sz="4000" b="1"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24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30126"/>
            <a:ext cx="9296400" cy="6827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6079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990600"/>
          </a:xfrm>
        </p:spPr>
        <p:txBody>
          <a:bodyPr>
            <a:noAutofit/>
          </a:bodyPr>
          <a:lstStyle/>
          <a:p>
            <a:pPr lvl="0"/>
            <a:r>
              <a:rPr lang="en-US" dirty="0" smtClean="0">
                <a:solidFill>
                  <a:schemeClr val="tx1"/>
                </a:solidFill>
              </a:rPr>
              <a:t>INDIVIDUAL CAPACITY</a:t>
            </a:r>
            <a:endParaRPr lang="en-US" dirty="0">
              <a:solidFill>
                <a:schemeClr val="tx1"/>
              </a:solidFill>
            </a:endParaRPr>
          </a:p>
        </p:txBody>
      </p:sp>
      <p:sp>
        <p:nvSpPr>
          <p:cNvPr id="3" name="Subtitle 2"/>
          <p:cNvSpPr>
            <a:spLocks noGrp="1"/>
          </p:cNvSpPr>
          <p:nvPr>
            <p:ph type="subTitle" idx="1"/>
          </p:nvPr>
        </p:nvSpPr>
        <p:spPr>
          <a:xfrm>
            <a:off x="4724400" y="2362200"/>
            <a:ext cx="3309803" cy="2556029"/>
          </a:xfrm>
        </p:spPr>
        <p:txBody>
          <a:bodyPr>
            <a:normAutofit fontScale="92500" lnSpcReduction="20000"/>
          </a:bodyPr>
          <a:lstStyle/>
          <a:p>
            <a:pPr marL="285750" indent="-285750">
              <a:buFont typeface="Arial" pitchFamily="34" charset="0"/>
              <a:buChar char="•"/>
            </a:pPr>
            <a:r>
              <a:rPr lang="en-US" dirty="0"/>
              <a:t>This refers to the skills, knowledge, and experience of individual employees within the municipality. </a:t>
            </a:r>
            <a:endParaRPr lang="en-US" dirty="0" smtClean="0"/>
          </a:p>
          <a:p>
            <a:pPr marL="285750" indent="-285750">
              <a:buFont typeface="Arial" pitchFamily="34" charset="0"/>
              <a:buChar char="•"/>
            </a:pPr>
            <a:r>
              <a:rPr lang="en-US" dirty="0" smtClean="0"/>
              <a:t>Capacity </a:t>
            </a:r>
            <a:r>
              <a:rPr lang="en-US" dirty="0"/>
              <a:t>building initiatives often focus on training, mentorship, and development programs to enhance individual capabilities. </a:t>
            </a: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616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lstStyle/>
          <a:p>
            <a:r>
              <a:rPr lang="en-US" dirty="0" smtClean="0">
                <a:solidFill>
                  <a:schemeClr val="tx1"/>
                </a:solidFill>
              </a:rPr>
              <a:t>TECHNICAL CAPACITY</a:t>
            </a:r>
            <a:endParaRPr lang="en-US"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lnSpcReduction="10000"/>
          </a:bodyPr>
          <a:lstStyle/>
          <a:p>
            <a:r>
              <a:rPr lang="en-US" dirty="0"/>
              <a:t>T</a:t>
            </a:r>
            <a:r>
              <a:rPr lang="en-US" dirty="0" smtClean="0"/>
              <a:t>he </a:t>
            </a:r>
            <a:r>
              <a:rPr lang="en-US" dirty="0"/>
              <a:t>availability of educated staff with </a:t>
            </a:r>
            <a:r>
              <a:rPr lang="en-US" dirty="0" err="1"/>
              <a:t>specialised</a:t>
            </a:r>
            <a:r>
              <a:rPr lang="en-US" dirty="0"/>
              <a:t> knowledge plays a crucial role with regards to the technical activities. </a:t>
            </a:r>
            <a:endParaRPr lang="en-US" dirty="0" smtClean="0"/>
          </a:p>
          <a:p>
            <a:r>
              <a:rPr lang="en-US" dirty="0" smtClean="0"/>
              <a:t>It </a:t>
            </a:r>
            <a:r>
              <a:rPr lang="en-US" dirty="0"/>
              <a:t>is also of high importance that the staff may interpret and use information provided by external </a:t>
            </a:r>
            <a:r>
              <a:rPr lang="en-US" dirty="0" smtClean="0"/>
              <a:t>players.</a:t>
            </a:r>
            <a:endParaRPr lang="en-US" dirty="0"/>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77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normAutofit/>
          </a:bodyPr>
          <a:lstStyle/>
          <a:p>
            <a:r>
              <a:rPr lang="en-US" dirty="0" smtClean="0">
                <a:solidFill>
                  <a:schemeClr val="tx1"/>
                </a:solidFill>
              </a:rPr>
              <a:t>FINANCIAL CAPACITY</a:t>
            </a:r>
            <a:endParaRPr lang="en-US"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fontScale="92500" lnSpcReduction="10000"/>
          </a:bodyPr>
          <a:lstStyle/>
          <a:p>
            <a:r>
              <a:rPr lang="en-US" dirty="0"/>
              <a:t>Municipalities need sufficient revenue to fund their operations, infrastructure development, and service delivery. </a:t>
            </a:r>
            <a:endParaRPr lang="en-US" dirty="0" smtClean="0"/>
          </a:p>
          <a:p>
            <a:r>
              <a:rPr lang="en-US" dirty="0" smtClean="0"/>
              <a:t>This </a:t>
            </a:r>
            <a:r>
              <a:rPr lang="en-US" dirty="0"/>
              <a:t>includes local tax revenue and grants from other levels of government</a:t>
            </a:r>
            <a:r>
              <a:rPr lang="en-US" dirty="0" smtClean="0"/>
              <a:t>.</a:t>
            </a:r>
          </a:p>
          <a:p>
            <a:r>
              <a:rPr lang="en-US" dirty="0" smtClean="0"/>
              <a:t>Partnership with local business must be forged</a:t>
            </a:r>
            <a:r>
              <a:rPr lang="en-US" dirty="0"/>
              <a:t> </a:t>
            </a: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525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normAutofit/>
          </a:bodyPr>
          <a:lstStyle/>
          <a:p>
            <a:r>
              <a:rPr lang="en-US" dirty="0" smtClean="0">
                <a:solidFill>
                  <a:schemeClr val="tx1"/>
                </a:solidFill>
              </a:rPr>
              <a:t>INSTITUTIONAL CAPACITY</a:t>
            </a:r>
            <a:endParaRPr lang="en-US"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fontScale="92500" lnSpcReduction="20000"/>
          </a:bodyPr>
          <a:lstStyle/>
          <a:p>
            <a:r>
              <a:rPr lang="en-US" dirty="0" smtClean="0"/>
              <a:t>Institutional Strategy, Value and Culture plays an important role to shape the </a:t>
            </a:r>
            <a:r>
              <a:rPr lang="en-US" dirty="0" err="1" smtClean="0"/>
              <a:t>orhanisation</a:t>
            </a:r>
            <a:endParaRPr lang="en-US" dirty="0" smtClean="0"/>
          </a:p>
          <a:p>
            <a:r>
              <a:rPr lang="en-US" dirty="0" smtClean="0"/>
              <a:t>Institutional alignment and arrangement</a:t>
            </a:r>
          </a:p>
          <a:p>
            <a:r>
              <a:rPr lang="en-US" dirty="0"/>
              <a:t>It includes things like leadership capacity, good governance practices, and effective administrative and management systems. </a:t>
            </a:r>
          </a:p>
          <a:p>
            <a:r>
              <a:rPr lang="en-US" dirty="0"/>
              <a:t> </a:t>
            </a:r>
          </a:p>
          <a:p>
            <a:endParaRPr lang="en-US" dirty="0"/>
          </a:p>
        </p:txBody>
      </p:sp>
      <p:pic>
        <p:nvPicPr>
          <p:cNvPr id="1026" name="Picture 2" descr="C:\Users\Robert Thema\Desktop\ACSA\IMG-20250331-WA00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199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normAutofit/>
          </a:bodyPr>
          <a:lstStyle/>
          <a:p>
            <a:r>
              <a:rPr lang="en-US" dirty="0" smtClean="0">
                <a:solidFill>
                  <a:schemeClr val="tx1"/>
                </a:solidFill>
              </a:rPr>
              <a:t>POLITICAL CAPACITY</a:t>
            </a:r>
            <a:endParaRPr lang="en-US"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a:bodyPr>
          <a:lstStyle/>
          <a:p>
            <a:r>
              <a:rPr lang="en-US" dirty="0"/>
              <a:t>T</a:t>
            </a:r>
            <a:r>
              <a:rPr lang="en-US" smtClean="0"/>
              <a:t>he </a:t>
            </a:r>
            <a:r>
              <a:rPr lang="en-US" dirty="0"/>
              <a:t>political leadership is willing and able to form horizontal and vertical linkages within and beyond the </a:t>
            </a:r>
            <a:r>
              <a:rPr lang="en-US" dirty="0" err="1"/>
              <a:t>organisation</a:t>
            </a:r>
            <a:endParaRPr lang="en-US" dirty="0"/>
          </a:p>
          <a:p>
            <a:r>
              <a:rPr lang="en-US" dirty="0"/>
              <a:t> </a:t>
            </a:r>
          </a:p>
          <a:p>
            <a:endParaRPr lang="en-US" dirty="0"/>
          </a:p>
        </p:txBody>
      </p:sp>
      <p:pic>
        <p:nvPicPr>
          <p:cNvPr id="1026" name="Picture 2" descr="C:\Users\Robert Thema\Desktop\ACSA\IMG-20250331-WA00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7443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313355" cy="1702160"/>
          </a:xfrm>
        </p:spPr>
        <p:txBody>
          <a:bodyPr/>
          <a:lstStyle/>
          <a:p>
            <a:r>
              <a:rPr lang="en-US" dirty="0" smtClean="0">
                <a:solidFill>
                  <a:schemeClr val="tx1"/>
                </a:solidFill>
              </a:rPr>
              <a:t>Social capacity</a:t>
            </a:r>
            <a:endParaRPr lang="en-US"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a:bodyPr>
          <a:lstStyle/>
          <a:p>
            <a:pPr marL="285750" indent="-285750">
              <a:buFont typeface="Arial" pitchFamily="34" charset="0"/>
              <a:buChar char="•"/>
            </a:pPr>
            <a:r>
              <a:rPr lang="en-US" dirty="0"/>
              <a:t>C</a:t>
            </a:r>
            <a:r>
              <a:rPr lang="en-US" dirty="0" smtClean="0"/>
              <a:t>itizens </a:t>
            </a:r>
            <a:r>
              <a:rPr lang="en-US" dirty="0"/>
              <a:t>or the inhabitants in a municipality play a significant role, both through participating in decision-making and reporting on failure or mismanagement of maintenance. </a:t>
            </a:r>
            <a:endParaRPr lang="en-US" dirty="0" smtClean="0">
              <a:solidFill>
                <a:schemeClr val="tx1"/>
              </a:solidFill>
            </a:endParaRP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215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3886200" cy="3733800"/>
          </a:xfrm>
        </p:spPr>
        <p:txBody>
          <a:bodyPr>
            <a:normAutofit/>
          </a:bodyPr>
          <a:lstStyle/>
          <a:p>
            <a:pPr lvl="0"/>
            <a:r>
              <a:rPr lang="en-US" sz="2000" b="1" dirty="0" smtClean="0">
                <a:solidFill>
                  <a:schemeClr val="tx1"/>
                </a:solidFill>
              </a:rPr>
              <a:t/>
            </a:r>
            <a:br>
              <a:rPr lang="en-US" sz="2000" b="1" dirty="0" smtClean="0">
                <a:solidFill>
                  <a:schemeClr val="tx1"/>
                </a:solidFill>
              </a:rPr>
            </a:br>
            <a:r>
              <a:rPr lang="en-US" sz="2000" b="1" dirty="0" smtClean="0">
                <a:solidFill>
                  <a:schemeClr val="tx1"/>
                </a:solidFill>
              </a:rPr>
              <a:t>Why </a:t>
            </a:r>
            <a:r>
              <a:rPr lang="en-US" sz="2000" b="1" dirty="0">
                <a:solidFill>
                  <a:schemeClr val="tx1"/>
                </a:solidFill>
              </a:rPr>
              <a:t>is capacity building </a:t>
            </a:r>
            <a:r>
              <a:rPr lang="en-US" sz="2000" b="1" dirty="0" smtClean="0">
                <a:solidFill>
                  <a:schemeClr val="tx1"/>
                </a:solidFill>
              </a:rPr>
              <a:t>important</a:t>
            </a:r>
            <a:r>
              <a:rPr lang="en-US" sz="2000" b="1" dirty="0">
                <a:solidFill>
                  <a:schemeClr val="tx1"/>
                </a:solidFill>
              </a:rPr>
              <a:t>?</a:t>
            </a:r>
            <a:r>
              <a:rPr lang="en-US" sz="2000" b="1" dirty="0" smtClean="0">
                <a:solidFill>
                  <a:schemeClr val="tx1"/>
                </a:solidFill>
              </a:rPr>
              <a:t/>
            </a:r>
            <a:br>
              <a:rPr lang="en-US" sz="2000" b="1" dirty="0" smtClean="0">
                <a:solidFill>
                  <a:schemeClr val="tx1"/>
                </a:solidFill>
              </a:rPr>
            </a:br>
            <a:r>
              <a:rPr lang="en-US" sz="2000" b="1" dirty="0" smtClean="0">
                <a:solidFill>
                  <a:schemeClr val="tx1"/>
                </a:solidFill>
              </a:rPr>
              <a:t/>
            </a:r>
            <a:br>
              <a:rPr lang="en-US" sz="2000" b="1" dirty="0" smtClean="0">
                <a:solidFill>
                  <a:schemeClr val="tx1"/>
                </a:solidFill>
              </a:rPr>
            </a:br>
            <a:r>
              <a:rPr lang="en-US" dirty="0">
                <a:solidFill>
                  <a:schemeClr val="tx1"/>
                </a:solidFill>
              </a:rPr>
              <a:t>Effective Service </a:t>
            </a:r>
            <a:r>
              <a:rPr lang="en-US" dirty="0" smtClean="0">
                <a:solidFill>
                  <a:schemeClr val="tx1"/>
                </a:solidFill>
              </a:rPr>
              <a:t>Delivery</a:t>
            </a:r>
            <a:r>
              <a:rPr lang="en-US" dirty="0">
                <a:solidFill>
                  <a:schemeClr val="tx1"/>
                </a:solidFill>
              </a:rPr>
              <a:t/>
            </a:r>
            <a:br>
              <a:rPr lang="en-US" dirty="0">
                <a:solidFill>
                  <a:schemeClr val="tx1"/>
                </a:solidFill>
              </a:rPr>
            </a:br>
            <a:r>
              <a:rPr lang="en-US" sz="1800" dirty="0"/>
              <a:t/>
            </a:r>
            <a:br>
              <a:rPr lang="en-US" sz="1800" dirty="0"/>
            </a:br>
            <a:endParaRPr lang="en-US" sz="2000" dirty="0">
              <a:solidFill>
                <a:schemeClr val="tx1"/>
              </a:solidFill>
            </a:endParaRPr>
          </a:p>
        </p:txBody>
      </p:sp>
      <p:sp>
        <p:nvSpPr>
          <p:cNvPr id="3" name="Subtitle 2"/>
          <p:cNvSpPr>
            <a:spLocks noGrp="1"/>
          </p:cNvSpPr>
          <p:nvPr>
            <p:ph type="subTitle" idx="1"/>
          </p:nvPr>
        </p:nvSpPr>
        <p:spPr>
          <a:xfrm>
            <a:off x="4572000" y="2362200"/>
            <a:ext cx="3462203" cy="2556029"/>
          </a:xfrm>
        </p:spPr>
        <p:txBody>
          <a:bodyPr>
            <a:normAutofit/>
          </a:bodyPr>
          <a:lstStyle/>
          <a:p>
            <a:r>
              <a:rPr lang="en-US" dirty="0" smtClean="0"/>
              <a:t>A </a:t>
            </a:r>
            <a:r>
              <a:rPr lang="en-US" dirty="0"/>
              <a:t>municipality with strong capacity can better provide essential services like water, sanitation, electricity, waste management, and public transportation. </a:t>
            </a:r>
          </a:p>
        </p:txBody>
      </p:sp>
      <p:pic>
        <p:nvPicPr>
          <p:cNvPr id="1026" name="Picture 2" descr="C:\Users\Robert Thema\Desktop\ACSA\IMG-20250331-WA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6933"/>
            <a:ext cx="29083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1236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286</TotalTime>
  <Words>556</Words>
  <Application>Microsoft Office PowerPoint</Application>
  <PresentationFormat>On-screen Show (4:3)</PresentationFormat>
  <Paragraphs>86</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Austin</vt:lpstr>
      <vt:lpstr>BACKGROUND</vt:lpstr>
      <vt:lpstr>Conceptualisation of local capacity built upon five interrelated aspects</vt:lpstr>
      <vt:lpstr>INDIVIDUAL CAPACITY</vt:lpstr>
      <vt:lpstr>TECHNICAL CAPACITY</vt:lpstr>
      <vt:lpstr>FINANCIAL CAPACITY</vt:lpstr>
      <vt:lpstr>INSTITUTIONAL CAPACITY</vt:lpstr>
      <vt:lpstr>POLITICAL CAPACITY</vt:lpstr>
      <vt:lpstr>Social capacity</vt:lpstr>
      <vt:lpstr> Why is capacity building important?  Effective Service Delivery  </vt:lpstr>
      <vt:lpstr>ECONOMIC DEVELOPMENT</vt:lpstr>
      <vt:lpstr>Good Governance</vt:lpstr>
      <vt:lpstr>Sustainable Development:</vt:lpstr>
      <vt:lpstr>Meeting Constitutional Obligations:</vt:lpstr>
      <vt:lpstr>FUNDING OF MAINTENANCE AND REPAIR   It goes without saying that the municipal economic framework is limited.  In the municipalities, there appears to be a tug of war between soft and hard political areas in relation to how much money is to be invested in ‘soft’ welfare systems (e.g. education and care) or ‘hard’ infrastructures.   This struggle takes place in some municipalities between different administrative sectors, rather than between political parties.   The responsibility of road maintenance is layered in multi-level governance.  </vt:lpstr>
      <vt:lpstr>INFRASTRUCTURE OWNERSHIP AND MAINTENANCE OPERATIONS    All municipalities employ consultancy firms to assess the quality and possible maintenance needs of the municipal road network. These assessments are, or can be at least, costly.  Therefore, both external and internal assessments are carried out to keep costs down. The time intervals for doing these assessments vary between municipalities.  With this knowledge, the politicians prioritise and make decisions on budget allocations. In all municipalities, maintenance of municipal roads is performed by contractors, who are awarded this through public procurement processes.  The municipalities first specify what to do and then procure these services from the market.  But competition is weak.  As the market suffers from a lack of competition, this leads to unreasonably high prices and poor quality of work.  </vt:lpstr>
      <vt:lpstr>GRANTS FUNDING   The realities of climate change and the need for a climate smart as well as resilient infrastructure led to adoption of a Programme of Action for implementation which amongst other things involves on improving the agility of disaster responses and reconstruction, through the following strategies:  Contingency planning:  developing comprehensive plans outlining roles and procedures for efficient disaster response. Grant Funding:  Securing sustainable funding for disaster risk and response management activities and programs. Response:  Ensuring well-coordinated, timely disaster response with resource mobilization and information sharing. Recovery:  Restoring disaster-affected communities through short-term and long-term rebuilding and vulnerability reduction efforts.  </vt:lpstr>
      <vt:lpstr>PROPOSAL  Political Political Office must account to its community through sector consultation and IDP. This consultation meeting must take not less than 4 hours. The stakeholders must decide what kind of government they want to see not the other way round.  Administration Section 56 positions must not be full time but rather 5 years term renewable. Education must be promoted. Labour disputes must be settled on time through consultation with labour. The policy on recruitment, retention, training and development, succession must be put in place. Promotion must be on the basis of experience, qualification and skills. Efficiency and effectiveness are not negotiable </vt:lpstr>
      <vt:lpstr>Roads  Teams must be divided accordingly in order to manage maintenance and repair of roads.  Roads repair must be budgeted for. A no pothole policy must be adopted.  Pothole management system will be put in place where community can report a pothole and a team in that ward must respond within 24 hours.  Each ward will have a team of young people trained as pothole agent.  The system will issue a work plan to the team.  Paving will be used to pave some roads in the township as is labour intense and community of that street will take part under the supervision of the municipality staff.  Paving factory must be introduced to produce paving bricks Main roads will be resealed and new roads to be constructed  </vt:lpstr>
      <vt:lpstr>Electricity  Municipal staff must be divided based on their skills and components of works involved in the electricity.  Each team will be compensated by young people recruited from tertiary institutions, who have passed but requires experiential learning to graduate. If they impress then they shall be employed full time. Continuous partnership shall continue until their debt is paid off. Eskom will be required to upgrade the electrical infrastructure meanwhile the partnership is still on.  Local business shall be engaged on their account without disrupting their business and arrangement be entered into.  Each area will have its own team and accounts will be divided into teams </vt:lpstr>
      <vt:lpstr>Water  Every resident must be able to receive water on their taps.  If it means building new reservoir or putting more water pumps to push water. The issue of boreholes will be explored in other arrears. Maintenance of reservoir by the Municipality is very key.  Where there is no water pipes, budget must be made available to construct such. </vt:lpstr>
      <vt:lpstr>Cemetery  Old cemeteries must be closed and maintain proper landscaping by young people who would have formed corporative.  Appropriate and proper land to be sourced for cemetery purpose. Cemeteries must look like parks.  Grave chips or any other advance technology to identify graves easily and to ensure no stealing of graves.  Parks  Parks and swimming pool must be corporatize to a private company which will take over the maintenance and split profit with the municipality   </vt:lpstr>
      <vt:lpstr>THANK YOU</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Thema</dc:creator>
  <cp:lastModifiedBy>Robert Thema</cp:lastModifiedBy>
  <cp:revision>27</cp:revision>
  <dcterms:created xsi:type="dcterms:W3CDTF">2025-03-27T22:08:59Z</dcterms:created>
  <dcterms:modified xsi:type="dcterms:W3CDTF">2025-07-14T20:56:43Z</dcterms:modified>
</cp:coreProperties>
</file>